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92" r:id="rId7"/>
    <p:sldId id="293" r:id="rId8"/>
    <p:sldId id="284" r:id="rId9"/>
    <p:sldId id="303" r:id="rId10"/>
    <p:sldId id="269" r:id="rId11"/>
    <p:sldId id="268" r:id="rId12"/>
    <p:sldId id="298" r:id="rId13"/>
    <p:sldId id="260" r:id="rId14"/>
    <p:sldId id="295" r:id="rId15"/>
    <p:sldId id="296" r:id="rId16"/>
    <p:sldId id="297" r:id="rId17"/>
    <p:sldId id="299" r:id="rId18"/>
    <p:sldId id="300" r:id="rId19"/>
    <p:sldId id="301" r:id="rId20"/>
    <p:sldId id="313" r:id="rId21"/>
    <p:sldId id="259" r:id="rId22"/>
    <p:sldId id="294" r:id="rId23"/>
    <p:sldId id="304" r:id="rId24"/>
    <p:sldId id="306" r:id="rId25"/>
    <p:sldId id="309" r:id="rId26"/>
    <p:sldId id="312" r:id="rId27"/>
    <p:sldId id="310" r:id="rId28"/>
    <p:sldId id="314" r:id="rId29"/>
    <p:sldId id="316" r:id="rId30"/>
    <p:sldId id="318" r:id="rId31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348" autoAdjust="0"/>
  </p:normalViewPr>
  <p:slideViewPr>
    <p:cSldViewPr>
      <p:cViewPr varScale="1">
        <p:scale>
          <a:sx n="111" d="100"/>
          <a:sy n="111" d="100"/>
        </p:scale>
        <p:origin x="132" y="1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Variables supprimées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Feuil3!$D$4</c:f>
              <c:strCache>
                <c:ptCount val="1"/>
                <c:pt idx="0">
                  <c:v>Nombre de Nas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Feuil3!$C$5:$C$28</c:f>
              <c:strCache>
                <c:ptCount val="24"/>
                <c:pt idx="0">
                  <c:v>created_datetime</c:v>
                </c:pt>
                <c:pt idx="1">
                  <c:v>last_modified_datetime</c:v>
                </c:pt>
                <c:pt idx="2">
                  <c:v>packaging</c:v>
                </c:pt>
                <c:pt idx="3">
                  <c:v>brands</c:v>
                </c:pt>
                <c:pt idx="4">
                  <c:v>categories</c:v>
                </c:pt>
                <c:pt idx="5">
                  <c:v>categories_fr</c:v>
                </c:pt>
                <c:pt idx="6">
                  <c:v>origins</c:v>
                </c:pt>
                <c:pt idx="7">
                  <c:v>manufacturing_places</c:v>
                </c:pt>
                <c:pt idx="8">
                  <c:v>labels</c:v>
                </c:pt>
                <c:pt idx="9">
                  <c:v>labels_fr</c:v>
                </c:pt>
                <c:pt idx="10">
                  <c:v>emb_codes</c:v>
                </c:pt>
                <c:pt idx="11">
                  <c:v>cities_tags</c:v>
                </c:pt>
                <c:pt idx="12">
                  <c:v>countries</c:v>
                </c:pt>
                <c:pt idx="13">
                  <c:v>countries_tags</c:v>
                </c:pt>
                <c:pt idx="14">
                  <c:v>allergens_fr</c:v>
                </c:pt>
                <c:pt idx="15">
                  <c:v>traces</c:v>
                </c:pt>
                <c:pt idx="16">
                  <c:v>traces_fr</c:v>
                </c:pt>
                <c:pt idx="17">
                  <c:v>additives</c:v>
                </c:pt>
                <c:pt idx="18">
                  <c:v>additives_fr</c:v>
                </c:pt>
                <c:pt idx="19">
                  <c:v>ingredients_from_palm_oil_tags</c:v>
                </c:pt>
                <c:pt idx="20">
                  <c:v>ingredients_that_may_be_from_palm_oil_tags</c:v>
                </c:pt>
                <c:pt idx="21">
                  <c:v>states</c:v>
                </c:pt>
                <c:pt idx="22">
                  <c:v>states_fr</c:v>
                </c:pt>
                <c:pt idx="23">
                  <c:v>main_category</c:v>
                </c:pt>
              </c:strCache>
            </c:strRef>
          </c:cat>
          <c:val>
            <c:numRef>
              <c:f>Feuil3!$D$5:$D$28</c:f>
              <c:numCache>
                <c:formatCode>General</c:formatCode>
                <c:ptCount val="24"/>
                <c:pt idx="0">
                  <c:v>9</c:v>
                </c:pt>
                <c:pt idx="1">
                  <c:v>0</c:v>
                </c:pt>
                <c:pt idx="2">
                  <c:v>241812</c:v>
                </c:pt>
                <c:pt idx="3">
                  <c:v>28412</c:v>
                </c:pt>
                <c:pt idx="4">
                  <c:v>236362</c:v>
                </c:pt>
                <c:pt idx="5">
                  <c:v>236361</c:v>
                </c:pt>
                <c:pt idx="6">
                  <c:v>298582</c:v>
                </c:pt>
                <c:pt idx="7">
                  <c:v>284271</c:v>
                </c:pt>
                <c:pt idx="8">
                  <c:v>274213</c:v>
                </c:pt>
                <c:pt idx="9">
                  <c:v>274106</c:v>
                </c:pt>
                <c:pt idx="10">
                  <c:v>291466</c:v>
                </c:pt>
                <c:pt idx="11">
                  <c:v>300452</c:v>
                </c:pt>
                <c:pt idx="12">
                  <c:v>280</c:v>
                </c:pt>
                <c:pt idx="13">
                  <c:v>280</c:v>
                </c:pt>
                <c:pt idx="14">
                  <c:v>320753</c:v>
                </c:pt>
                <c:pt idx="15">
                  <c:v>296419</c:v>
                </c:pt>
                <c:pt idx="16">
                  <c:v>296420</c:v>
                </c:pt>
                <c:pt idx="17">
                  <c:v>71867</c:v>
                </c:pt>
                <c:pt idx="18">
                  <c:v>166092</c:v>
                </c:pt>
                <c:pt idx="19">
                  <c:v>315937</c:v>
                </c:pt>
                <c:pt idx="20">
                  <c:v>309076</c:v>
                </c:pt>
                <c:pt idx="21">
                  <c:v>46</c:v>
                </c:pt>
                <c:pt idx="22">
                  <c:v>46</c:v>
                </c:pt>
                <c:pt idx="23">
                  <c:v>236406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3D-47B3-8C6D-88846BD7360E}"/>
            </c:ext>
          </c:extLst>
        </c:ser>
        <c:ser>
          <c:idx val="1"/>
          <c:order val="1"/>
          <c:tx>
            <c:strRef>
              <c:f>Feuil3!$E$4</c:f>
              <c:strCache>
                <c:ptCount val="1"/>
                <c:pt idx="0">
                  <c:v>Nbre val. unique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Feuil3!$C$5:$C$28</c:f>
              <c:strCache>
                <c:ptCount val="24"/>
                <c:pt idx="0">
                  <c:v>created_datetime</c:v>
                </c:pt>
                <c:pt idx="1">
                  <c:v>last_modified_datetime</c:v>
                </c:pt>
                <c:pt idx="2">
                  <c:v>packaging</c:v>
                </c:pt>
                <c:pt idx="3">
                  <c:v>brands</c:v>
                </c:pt>
                <c:pt idx="4">
                  <c:v>categories</c:v>
                </c:pt>
                <c:pt idx="5">
                  <c:v>categories_fr</c:v>
                </c:pt>
                <c:pt idx="6">
                  <c:v>origins</c:v>
                </c:pt>
                <c:pt idx="7">
                  <c:v>manufacturing_places</c:v>
                </c:pt>
                <c:pt idx="8">
                  <c:v>labels</c:v>
                </c:pt>
                <c:pt idx="9">
                  <c:v>labels_fr</c:v>
                </c:pt>
                <c:pt idx="10">
                  <c:v>emb_codes</c:v>
                </c:pt>
                <c:pt idx="11">
                  <c:v>cities_tags</c:v>
                </c:pt>
                <c:pt idx="12">
                  <c:v>countries</c:v>
                </c:pt>
                <c:pt idx="13">
                  <c:v>countries_tags</c:v>
                </c:pt>
                <c:pt idx="14">
                  <c:v>allergens_fr</c:v>
                </c:pt>
                <c:pt idx="15">
                  <c:v>traces</c:v>
                </c:pt>
                <c:pt idx="16">
                  <c:v>traces_fr</c:v>
                </c:pt>
                <c:pt idx="17">
                  <c:v>additives</c:v>
                </c:pt>
                <c:pt idx="18">
                  <c:v>additives_fr</c:v>
                </c:pt>
                <c:pt idx="19">
                  <c:v>ingredients_from_palm_oil_tags</c:v>
                </c:pt>
                <c:pt idx="20">
                  <c:v>ingredients_that_may_be_from_palm_oil_tags</c:v>
                </c:pt>
                <c:pt idx="21">
                  <c:v>states</c:v>
                </c:pt>
                <c:pt idx="22">
                  <c:v>states_fr</c:v>
                </c:pt>
                <c:pt idx="23">
                  <c:v>main_category</c:v>
                </c:pt>
              </c:strCache>
            </c:strRef>
          </c:cat>
          <c:val>
            <c:numRef>
              <c:f>Feuil3!$E$5:$E$28</c:f>
              <c:numCache>
                <c:formatCode>General</c:formatCode>
                <c:ptCount val="24"/>
                <c:pt idx="0">
                  <c:v>189568</c:v>
                </c:pt>
                <c:pt idx="1">
                  <c:v>180495</c:v>
                </c:pt>
                <c:pt idx="2">
                  <c:v>14547</c:v>
                </c:pt>
                <c:pt idx="3">
                  <c:v>58784</c:v>
                </c:pt>
                <c:pt idx="4">
                  <c:v>36982</c:v>
                </c:pt>
                <c:pt idx="5">
                  <c:v>21152</c:v>
                </c:pt>
                <c:pt idx="6">
                  <c:v>4840</c:v>
                </c:pt>
                <c:pt idx="7">
                  <c:v>7308</c:v>
                </c:pt>
                <c:pt idx="8">
                  <c:v>18114</c:v>
                </c:pt>
                <c:pt idx="9">
                  <c:v>13655</c:v>
                </c:pt>
                <c:pt idx="10">
                  <c:v>8462</c:v>
                </c:pt>
                <c:pt idx="11">
                  <c:v>2572</c:v>
                </c:pt>
                <c:pt idx="12">
                  <c:v>1434</c:v>
                </c:pt>
                <c:pt idx="13">
                  <c:v>725</c:v>
                </c:pt>
                <c:pt idx="14">
                  <c:v>19</c:v>
                </c:pt>
                <c:pt idx="15">
                  <c:v>8378</c:v>
                </c:pt>
                <c:pt idx="16">
                  <c:v>3584</c:v>
                </c:pt>
                <c:pt idx="17">
                  <c:v>196069</c:v>
                </c:pt>
                <c:pt idx="18">
                  <c:v>41537</c:v>
                </c:pt>
                <c:pt idx="19">
                  <c:v>14</c:v>
                </c:pt>
                <c:pt idx="20">
                  <c:v>160</c:v>
                </c:pt>
                <c:pt idx="21">
                  <c:v>1021</c:v>
                </c:pt>
                <c:pt idx="22">
                  <c:v>1021</c:v>
                </c:pt>
                <c:pt idx="23">
                  <c:v>3543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3D-47B3-8C6D-88846BD73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4873167"/>
        <c:axId val="774877327"/>
      </c:barChart>
      <c:catAx>
        <c:axId val="77487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4877327"/>
        <c:crosses val="autoZero"/>
        <c:auto val="1"/>
        <c:lblAlgn val="ctr"/>
        <c:lblOffset val="100"/>
        <c:noMultiLvlLbl val="0"/>
      </c:catAx>
      <c:valAx>
        <c:axId val="77487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4873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Feuil1!$E$5:$E$142</cx:f>
        <cx:lvl ptCount="138">
          <cx:pt idx="0">code</cx:pt>
          <cx:pt idx="1">url</cx:pt>
          <cx:pt idx="2">created_t</cx:pt>
          <cx:pt idx="3">last_modified_t</cx:pt>
          <cx:pt idx="4">creator</cx:pt>
          <cx:pt idx="5">states_tags</cx:pt>
          <cx:pt idx="6">countries_fr</cx:pt>
          <cx:pt idx="7">product_name</cx:pt>
          <cx:pt idx="8">brands_tags</cx:pt>
          <cx:pt idx="9">energy_100g</cx:pt>
          <cx:pt idx="10">proteins_100g</cx:pt>
          <cx:pt idx="11">salt_100g</cx:pt>
          <cx:pt idx="12">sodium_100g</cx:pt>
          <cx:pt idx="13">ingredients_that_may_be_from_palm_oil_n</cx:pt>
          <cx:pt idx="14">ingredients_from_palm_oil_n</cx:pt>
          <cx:pt idx="15">additives_n</cx:pt>
          <cx:pt idx="16">ingredients_text</cx:pt>
          <cx:pt idx="17">sugars_100g</cx:pt>
          <cx:pt idx="18">fat_100g</cx:pt>
          <cx:pt idx="19">carbohydrates_100g</cx:pt>
          <cx:pt idx="20">saturated-fat_100g</cx:pt>
          <cx:pt idx="21">nutrition-score-uk_100g</cx:pt>
          <cx:pt idx="22">nutrition_grade_fr</cx:pt>
          <cx:pt idx="23">nutrition-score-fr_100g</cx:pt>
          <cx:pt idx="24">serving_size</cx:pt>
          <cx:pt idx="25">fiber_100g</cx:pt>
          <cx:pt idx="26">additives_tags</cx:pt>
          <cx:pt idx="27">cholesterol_100g</cx:pt>
          <cx:pt idx="28">trans-fat_100g</cx:pt>
          <cx:pt idx="29">calcium_100g</cx:pt>
          <cx:pt idx="30">vitamin-c_100g</cx:pt>
          <cx:pt idx="31">iron_100g</cx:pt>
          <cx:pt idx="32">vitamin-a_100g</cx:pt>
          <cx:pt idx="33">quantity</cx:pt>
          <cx:pt idx="34">pnns_groups_2</cx:pt>
          <cx:pt idx="35">pnns_groups_1</cx:pt>
          <cx:pt idx="36">categories_tags</cx:pt>
          <cx:pt idx="37">main_category_fr</cx:pt>
          <cx:pt idx="38">packaging_tags</cx:pt>
          <cx:pt idx="39">image_small_url</cx:pt>
          <cx:pt idx="40">image_url</cx:pt>
          <cx:pt idx="41">purchase_places</cx:pt>
          <cx:pt idx="42">generic_name</cx:pt>
          <cx:pt idx="43">stores</cx:pt>
          <cx:pt idx="44">labels_tags</cx:pt>
          <cx:pt idx="45">manufacturing_places_tags</cx:pt>
          <cx:pt idx="46">emb_codes_tags</cx:pt>
          <cx:pt idx="47">allergens</cx:pt>
          <cx:pt idx="48">potassium_100g</cx:pt>
          <cx:pt idx="49">traces_tags</cx:pt>
          <cx:pt idx="50">polyunsaturated-fat_100g</cx:pt>
          <cx:pt idx="51">monounsaturated-fat_100g</cx:pt>
          <cx:pt idx="52">origins_tags</cx:pt>
          <cx:pt idx="53">first_packaging_code_geo</cx:pt>
          <cx:pt idx="54">vitamin-pp_100g</cx:pt>
          <cx:pt idx="55">vitamin-b1_100g</cx:pt>
          <cx:pt idx="56">vitamin-b2_100g</cx:pt>
          <cx:pt idx="57">vitamin-d_100g</cx:pt>
          <cx:pt idx="58">vitamin-b6_100g</cx:pt>
          <cx:pt idx="59">magnesium_100g</cx:pt>
          <cx:pt idx="60">phosphorus_100g</cx:pt>
          <cx:pt idx="61">vitamin-b12_100g</cx:pt>
          <cx:pt idx="62">vitamin-b9_100g</cx:pt>
          <cx:pt idx="63">alcohol_100g</cx:pt>
          <cx:pt idx="64">zinc_100g</cx:pt>
          <cx:pt idx="65">folates_100g</cx:pt>
          <cx:pt idx="66">fruits-vegetables-nuts_100g</cx:pt>
          <cx:pt idx="67">pantothenic-acid_100g</cx:pt>
          <cx:pt idx="68">copper_100g</cx:pt>
          <cx:pt idx="69">manganese_100g</cx:pt>
          <cx:pt idx="70">vitamin-e_100g</cx:pt>
          <cx:pt idx="71">selenium_100g</cx:pt>
          <cx:pt idx="72">cocoa_100g</cx:pt>
          <cx:pt idx="73">vitamin-k_100g</cx:pt>
          <cx:pt idx="74">energy-from-fat_100g</cx:pt>
          <cx:pt idx="75">omega-3-fat_100g</cx:pt>
          <cx:pt idx="76">polyols_100g</cx:pt>
          <cx:pt idx="77">biotin_100g</cx:pt>
          <cx:pt idx="78">carbon-footprint_100g</cx:pt>
          <cx:pt idx="79">starch_100g</cx:pt>
          <cx:pt idx="80">lactose_100g</cx:pt>
          <cx:pt idx="81">iodine_100g</cx:pt>
          <cx:pt idx="82">omega-6-fat_100g</cx:pt>
          <cx:pt idx="83">alpha-linolenic-acid_100g</cx:pt>
          <cx:pt idx="84">collagen-meat-protein-ratio_100g</cx:pt>
          <cx:pt idx="85">chloride_100g</cx:pt>
          <cx:pt idx="86">linoleic-acid_100g</cx:pt>
          <cx:pt idx="87">bicarbonate_100g</cx:pt>
          <cx:pt idx="88">fluoride_100g</cx:pt>
          <cx:pt idx="89">caffeine_100g</cx:pt>
          <cx:pt idx="90">sucrose_100g</cx:pt>
          <cx:pt idx="91">docosahexaenoic-acid_100g</cx:pt>
          <cx:pt idx="92">ph_100g</cx:pt>
          <cx:pt idx="93">fructose_100g</cx:pt>
          <cx:pt idx="94">silica_100g</cx:pt>
          <cx:pt idx="95">beta-carotene_100g</cx:pt>
          <cx:pt idx="96">eicosapentaenoic-acid_100g</cx:pt>
          <cx:pt idx="97">taurine_100g</cx:pt>
          <cx:pt idx="98">casein_100g</cx:pt>
          <cx:pt idx="99">glucose_100g</cx:pt>
          <cx:pt idx="100">omega-9-fat_100g</cx:pt>
          <cx:pt idx="101">chromium_100g</cx:pt>
          <cx:pt idx="102">serum-proteins_100g</cx:pt>
          <cx:pt idx="103">oleic-acid_100g</cx:pt>
          <cx:pt idx="104">maltodextrins_100g</cx:pt>
          <cx:pt idx="105">molybdenum_100g</cx:pt>
          <cx:pt idx="106">nucleotides_100g</cx:pt>
          <cx:pt idx="107">arachidonic-acid_100g</cx:pt>
          <cx:pt idx="108">maltose_100g</cx:pt>
          <cx:pt idx="109">lauric-acid_100g</cx:pt>
          <cx:pt idx="110">capric-acid_100g</cx:pt>
          <cx:pt idx="111">caprylic-acid_100g</cx:pt>
          <cx:pt idx="112">myristic-acid_100g</cx:pt>
          <cx:pt idx="113">palmitic-acid_100g</cx:pt>
          <cx:pt idx="114">stearic-acid_100g</cx:pt>
          <cx:pt idx="115">arachidic-acid_100g</cx:pt>
          <cx:pt idx="116">gamma-linolenic-acid_100g</cx:pt>
          <cx:pt idx="117">montanic-acid_100g</cx:pt>
          <cx:pt idx="118">cerotic-acid_100g</cx:pt>
          <cx:pt idx="119">cities</cx:pt>
          <cx:pt idx="120">no_nutriments</cx:pt>
          <cx:pt idx="121">ingredients_from_palm_oil</cx:pt>
          <cx:pt idx="122">chlorophyl_100g</cx:pt>
          <cx:pt idx="123">ingredients_that_may_be_from_palm_oil</cx:pt>
          <cx:pt idx="124">nutrition_grade_uk</cx:pt>
          <cx:pt idx="125">butyric-acid_100g</cx:pt>
          <cx:pt idx="126">caproic-acid_100g</cx:pt>
          <cx:pt idx="127">erucic-acid_100g</cx:pt>
          <cx:pt idx="128">mead-acid_100g</cx:pt>
          <cx:pt idx="129">gondoic-acid_100g</cx:pt>
          <cx:pt idx="130">elaidic-acid_100g</cx:pt>
          <cx:pt idx="131">glycemic-index_100g</cx:pt>
          <cx:pt idx="132">dihomo-gamma-linolenic-acid_100g</cx:pt>
          <cx:pt idx="133">melissic-acid_100g</cx:pt>
          <cx:pt idx="134">behenic-acid_100g</cx:pt>
          <cx:pt idx="135">lignoceric-acid_100g</cx:pt>
          <cx:pt idx="136">nervonic-acid_100g</cx:pt>
          <cx:pt idx="137">water-hardness_100g</cx:pt>
        </cx:lvl>
      </cx:strDim>
      <cx:numDim type="val">
        <cx:f>Feuil1!$G$5:$G$142</cx:f>
        <cx:lvl ptCount="138" formatCode="0%">
          <cx:pt idx="0">0</cx:pt>
          <cx:pt idx="1">0</cx:pt>
          <cx:pt idx="2">0</cx:pt>
          <cx:pt idx="3">0</cx:pt>
          <cx:pt idx="4">6.2354052545760081e-06</cx:pt>
          <cx:pt idx="5">7.1707160427624089e-05</cx:pt>
          <cx:pt idx="6">0.0008729567356406411</cx:pt>
          <cx:pt idx="7">0.055376634065889524</cx:pt>
          <cx:pt idx="8">0.088533401507097445</cx:pt>
          <cx:pt idx="9">0.18592731388094741</cx:pt>
          <cx:pt idx="10">0.18969038095208401</cx:pt>
          <cx:pt idx="11">0.20339580170164209</cx:pt>
          <cx:pt idx="12">0.20354233372512462</cx:pt>
          <cx:pt idx="13">0.22388222566555158</cx:pt>
          <cx:pt idx="14">0.22388222566555158</cx:pt>
          <cx:pt idx="15">0.22388222566555158</cx:pt>
          <cx:pt idx="16">0.22388222566555158</cx:pt>
          <cx:pt idx="17">0.23625326969063037</cx:pt>
          <cx:pt idx="18">0.23962038852810141</cx:pt>
          <cx:pt idx="19">0.24056505242416967</cx:pt>
          <cx:pt idx="20">0.28431889109552955</cx:pt>
          <cx:pt idx="21">0.31033300181762064</cx:pt>
          <cx:pt idx="22">0.31033300181762064</cx:pt>
          <cx:pt idx="23">0.31033300181762064</cx:pt>
          <cx:pt idx="24">0.34120449323302643</cx:pt>
          <cx:pt idx="25">0.37369719001462204</cx:pt>
          <cx:pt idx="26">0.51775375761109155</cx:pt>
          <cx:pt idx="27">0.55077022843407153</cx:pt>
          <cx:pt idx="28">0.55323944891488364</cx:pt>
          <cx:pt idx="29">0.56024804442102705</cx:pt>
          <cx:pt idx="30">0.56081858400182072</cx:pt>
          <cx:pt idx="31">0.56208125356587235</cx:pt>
          <cx:pt idx="32">0.57114753280602593</cx:pt>
          <cx:pt idx="33">0.67326476466021723</cx:pt>
          <cx:pt idx="34">0.70540516104492923</cx:pt>
          <cx:pt idx="35">0.71468967946899287</cx:pt>
          <cx:pt idx="36">0.73690019298579268</cx:pt>
          <cx:pt idx="37">0.73697190014622027</cx:pt>
          <cx:pt idx="38">0.75382308284671196</cx:pt>
          <cx:pt idx="39">0.76356590355698695</cx:pt>
          <cx:pt idx="40">0.76356590355698695</cx:pt>
          <cx:pt idx="41">0.81864323817065676</cx:pt>
          <cx:pt idx="42">0.83546947925013015</cx:pt>
          <cx:pt idx="43">0.83881789187183753</cx:pt>
          <cx:pt idx="44">0.85457787865277834</cx:pt>
          <cx:pt idx="45">0.88628803207492468</cx:pt>
          <cx:pt idx="46">0.90864507761520685</cx:pt>
          <cx:pt idx="47">0.91169107308206732</cx:pt>
          <cx:pt idx="48">0.92284309537987652</cx:pt>
          <cx:pt idx="49">0.92414941278071017</cx:pt>
          <cx:pt idx="50">0.92873243564282348</cx:pt>
          <cx:pt idx="51">0.92884467293740591</cx:pt>
          <cx:pt idx="52">0.93100212315548914</cx:pt>
          <cx:pt idx="53">0.94137783749910364</cx:pt>
          <cx:pt idx="54">0.96346364291081188</cx:pt>
          <cx:pt idx="55">0.96522514489522959</cx:pt>
          <cx:pt idx="56">0.9662820460858802</cx:pt>
          <cx:pt idx="57">0.9779983725592285</cx:pt>
          <cx:pt idx="58">0.97884950537647819</cx:pt>
          <cx:pt idx="59">0.98050500547156816</cx:pt>
          <cx:pt idx="60">0.98177702814350165</cx:pt>
          <cx:pt idx="61">0.98347617607537363</cx:pt>
          <cx:pt idx="62">0.98366323823301083</cx:pt>
          <cx:pt idx="63">0.98711453504141866</cx:pt>
          <cx:pt idx="64">0.98775054637738546</cx:pt>
          <cx:pt idx="65">0.99051594860778991</cx:pt>
          <cx:pt idx="66">0.99053465482355363</cx:pt>
          <cx:pt idx="67">0.99233045153687149</cx:pt>
          <cx:pt idx="68">0.99343411826693151</cx:pt>
          <cx:pt idx="69">0.99494932174379347</cx:pt>
          <cx:pt idx="70">0.99582227847943405</cx:pt>
          <cx:pt idx="71">0.99635852333132757</cx:pt>
          <cx:pt idx="72">0.99704441790933096</cx:pt>
          <cx:pt idx="73">0.99713794898814956</cx:pt>
          <cx:pt idx="74">0.99732812884841415</cx:pt>
          <cx:pt idx="75">0.99737801209045074</cx:pt>
          <cx:pt idx="76">0.99870927111230279</cx:pt>
          <cx:pt idx="77">0.99904286529342257</cx:pt>
          <cx:pt idx="78">0.99916445569588686</cx:pt>
          <cx:pt idx="79">0.99917069110114143</cx:pt>
          <cx:pt idx="80">0.99918316191165057</cx:pt>
          <cx:pt idx="81">0.99919251501953243</cx:pt>
          <cx:pt idx="82">0.99941387190606989</cx:pt>
          <cx:pt idx="83">0.99942010731132447</cx:pt>
          <cx:pt idx="84">0.99948557906649749</cx:pt>
          <cx:pt idx="85">0.99950740298488849</cx:pt>
          <cx:pt idx="86">0.99953546230853407</cx:pt>
          <cx:pt idx="87">0.99974746608718967</cx:pt>
          <cx:pt idx="88">0.99975370149244425</cx:pt>
          <cx:pt idx="89">0.99975681919507153</cx:pt>
          <cx:pt idx="90">0.99977552541083525</cx:pt>
          <cx:pt idx="91">0.99982852635549913</cx:pt>
          <cx:pt idx="92">0.99984723257126285</cx:pt>
          <cx:pt idx="93">0.99988152730016311</cx:pt>
          <cx:pt idx="94">0.99988152730016311</cx:pt>
          <cx:pt idx="95">0.99989399811067226</cx:pt>
          <cx:pt idx="96">0.99989711581329954</cx:pt>
          <cx:pt idx="97">0.99990958662380869</cx:pt>
          <cx:pt idx="98">0.99991582202906326</cx:pt>
          <cx:pt idx="99">0.99991893973169055</cx:pt>
          <cx:pt idx="100">0.99993452824482698</cx:pt>
          <cx:pt idx="101">0.99993764594745427</cx:pt>
          <cx:pt idx="102">0.99995011675796341</cx:pt>
          <cx:pt idx="103">0.99995946986584527</cx:pt>
          <cx:pt idx="104">0.99996570527109985</cx:pt>
          <cx:pt idx="105">0.99996570527109985</cx:pt>
          <cx:pt idx="106">0.99997194067635442</cx:pt>
          <cx:pt idx="107">0.99997505837898171</cx:pt>
          <cx:pt idx="108">0.99998752918949085</cx:pt>
          <cx:pt idx="109">0.99998752918949085</cx:pt>
          <cx:pt idx="110">0.99999376459474543</cx:pt>
          <cx:pt idx="111">0.99999688229737271</cx:pt>
          <cx:pt idx="112">0.99999688229737271</cx:pt>
          <cx:pt idx="113">0.99999688229737271</cx:pt>
          <cx:pt idx="114">0.99999688229737271</cx:pt>
          <cx:pt idx="115">0.99999688229737271</cx:pt>
          <cx:pt idx="116">0.99999688229737271</cx:pt>
          <cx:pt idx="117">0.99999688229737271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1</cx:pt>
          <cx:pt idx="132">1</cx:pt>
          <cx:pt idx="133">1</cx:pt>
          <cx:pt idx="134">1</cx:pt>
          <cx:pt idx="135">1</cx:pt>
          <cx:pt idx="136">1</cx:pt>
          <cx:pt idx="137">1</cx:pt>
        </cx:lvl>
      </cx:numDim>
    </cx:data>
  </cx:chartData>
  <cx:chart>
    <cx:title pos="t" align="ctr" overlay="0">
      <cx:tx>
        <cx:txData>
          <cx:v>hISTOGRAMME % missing values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fr-FR" sz="1500" b="1" i="0" u="none" strike="noStrike" cap="all" spc="100" baseline="0">
              <a:solidFill>
                <a:sysClr val="window" lastClr="FFFFFF"/>
              </a:solidFill>
              <a:latin typeface="Calibri" panose="020F0502020204030204"/>
            </a:rPr>
            <a:t>hISTOGRAMME % missing values</a:t>
          </a:r>
        </a:p>
      </cx:txPr>
    </cx:title>
    <cx:plotArea>
      <cx:plotAreaRegion>
        <cx:series layoutId="clusteredColumn" uniqueId="{422D45A2-95DE-41F9-A0E8-DE41568E51F8}" formatIdx="1">
          <cx:tx>
            <cx:txData>
              <cx:f>Feuil1!$G$4</cx:f>
              <cx:v/>
            </cx:txData>
          </cx:tx>
          <cx:dataLabels>
            <cx:visibility seriesName="0" categoryName="0" value="1"/>
          </cx:dataLabels>
          <cx:dataId val="0"/>
          <cx:layoutPr>
            <cx:binning intervalClosed="r" underflow="0.10000000000000001" overflow="1">
              <cx:binSize val="0.22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170C0135-3A94-4623-AA81-735573228628}">
      <dgm:prSet phldrT="[Text]"/>
      <dgm:spPr/>
      <dgm:t>
        <a:bodyPr rtlCol="0"/>
        <a:lstStyle/>
        <a:p>
          <a:pPr rtl="0"/>
          <a:r>
            <a:rPr lang="fr-FR" noProof="0" dirty="0"/>
            <a:t>Catégories de variables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D38474F5-0992-4D39-B19C-1F963AEBACD2}" type="sib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B8E35523-DEC4-40C5-AD71-C446E3CF02A7}">
      <dgm:prSet phldrT="[Text]"/>
      <dgm:spPr/>
      <dgm:t>
        <a:bodyPr rtlCol="0"/>
        <a:lstStyle/>
        <a:p>
          <a:pPr rtl="0"/>
          <a:r>
            <a:rPr lang="fr-FR" noProof="0" dirty="0"/>
            <a:t>Informations Générales</a:t>
          </a:r>
        </a:p>
        <a:p>
          <a:pPr rtl="0"/>
          <a:r>
            <a:rPr lang="fr-FR" noProof="0" dirty="0"/>
            <a:t>(8 colonnes)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 rtlCol="0"/>
        <a:lstStyle/>
        <a:p>
          <a:pPr rtl="0"/>
          <a:endParaRPr lang="en-US"/>
        </a:p>
      </dgm:t>
    </dgm:pt>
    <dgm:pt modelId="{2EEF7558-FF6A-4D97-B16B-E787F09F42D0}" type="sibTrans" cxnId="{74BF261D-E0A3-43A7-83EB-85FEEF0798DA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 rtlCol="0"/>
        <a:lstStyle/>
        <a:p>
          <a:pPr rtl="0"/>
          <a:r>
            <a:rPr lang="fr-FR" noProof="0" dirty="0"/>
            <a:t>Tags</a:t>
          </a:r>
        </a:p>
        <a:p>
          <a:pPr rtl="0"/>
          <a:r>
            <a:rPr lang="fr-FR" noProof="0" dirty="0"/>
            <a:t>(10 colonnes)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 rtlCol="0"/>
        <a:lstStyle/>
        <a:p>
          <a:pPr rtl="0"/>
          <a:endParaRPr lang="en-US"/>
        </a:p>
      </dgm:t>
    </dgm:pt>
    <dgm:pt modelId="{B47B7453-52D0-4E8E-A0EE-5E0C42B9531D}" type="sibTrans" cxnId="{1C13D7DA-244F-475B-A626-FFEF1E3983D1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 rtlCol="0"/>
        <a:lstStyle/>
        <a:p>
          <a:pPr rtl="0"/>
          <a:r>
            <a:rPr lang="fr-FR" noProof="0" dirty="0"/>
            <a:t>Ingrédients et additifs</a:t>
          </a:r>
        </a:p>
        <a:p>
          <a:pPr rtl="0"/>
          <a:r>
            <a:rPr lang="fr-FR" noProof="0" dirty="0"/>
            <a:t>(3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 rtlCol="0"/>
        <a:lstStyle/>
        <a:p>
          <a:pPr rtl="0"/>
          <a:endParaRPr lang="en-US"/>
        </a:p>
      </dgm:t>
    </dgm:pt>
    <dgm:pt modelId="{E3DD98F3-578A-483D-B82A-920BD328FE4E}" type="sibTrans" cxnId="{B410F203-BF34-4790-B774-CBB246AFFDF3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5AABBDF-F055-4E8A-A766-1797C47D9B25}">
      <dgm:prSet phldrT="[Text]"/>
      <dgm:spPr/>
      <dgm:t>
        <a:bodyPr rtlCol="0"/>
        <a:lstStyle/>
        <a:p>
          <a:pPr rtl="0"/>
          <a:r>
            <a:rPr lang="fr-FR" noProof="0" dirty="0" err="1"/>
            <a:t>Misc</a:t>
          </a:r>
          <a:r>
            <a:rPr lang="fr-FR" noProof="0" dirty="0"/>
            <a:t>. Data </a:t>
          </a:r>
        </a:p>
        <a:p>
          <a:pPr rtl="0"/>
          <a:r>
            <a:rPr lang="fr-FR" noProof="0" dirty="0"/>
            <a:t>(11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ECAFC887-5A88-4303-9C70-4FCF1D04D91C}" type="parTrans" cxnId="{C135779B-3619-4694-BA16-3B35DDF87016}">
      <dgm:prSet/>
      <dgm:spPr/>
      <dgm:t>
        <a:bodyPr/>
        <a:lstStyle/>
        <a:p>
          <a:endParaRPr lang="fr-FR"/>
        </a:p>
      </dgm:t>
    </dgm:pt>
    <dgm:pt modelId="{2D9532C9-492C-4943-B03C-5E0BA575F436}" type="sibTrans" cxnId="{C135779B-3619-4694-BA16-3B35DDF87016}">
      <dgm:prSet/>
      <dgm:spPr/>
      <dgm:t>
        <a:bodyPr/>
        <a:lstStyle/>
        <a:p>
          <a:endParaRPr lang="fr-FR"/>
        </a:p>
      </dgm:t>
    </dgm:pt>
    <dgm:pt modelId="{98CBF4BD-8715-472D-BE5E-6793D58A1560}">
      <dgm:prSet phldrT="[Text]"/>
      <dgm:spPr/>
      <dgm:t>
        <a:bodyPr rtlCol="0"/>
        <a:lstStyle/>
        <a:p>
          <a:pPr rtl="0"/>
          <a:r>
            <a:rPr lang="fr-FR" noProof="0" dirty="0"/>
            <a:t>Nutritions </a:t>
          </a:r>
          <a:r>
            <a:rPr lang="fr-FR" noProof="0" dirty="0" err="1"/>
            <a:t>facts</a:t>
          </a:r>
          <a:r>
            <a:rPr lang="fr-FR" noProof="0" dirty="0"/>
            <a:t> </a:t>
          </a:r>
        </a:p>
        <a:p>
          <a:pPr rtl="0"/>
          <a:r>
            <a:rPr lang="fr-FR" noProof="0" dirty="0"/>
            <a:t>(48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88E51154-4723-47F6-B9DF-8DA4BBA43E99}" type="parTrans" cxnId="{2D9153DF-F080-4109-B7F0-308CBE5E6495}">
      <dgm:prSet/>
      <dgm:spPr/>
      <dgm:t>
        <a:bodyPr/>
        <a:lstStyle/>
        <a:p>
          <a:endParaRPr lang="fr-FR"/>
        </a:p>
      </dgm:t>
    </dgm:pt>
    <dgm:pt modelId="{EAA93597-FF84-43C4-AD70-35BB57EC4282}" type="sibTrans" cxnId="{2D9153DF-F080-4109-B7F0-308CBE5E6495}">
      <dgm:prSet/>
      <dgm:spPr/>
      <dgm:t>
        <a:bodyPr/>
        <a:lstStyle/>
        <a:p>
          <a:endParaRPr lang="fr-FR"/>
        </a:p>
      </dgm:t>
    </dgm:pt>
    <dgm:pt modelId="{53E0B9F0-0D68-4CC7-919F-463DC7684948}">
      <dgm:prSet phldrT="[Text]"/>
      <dgm:spPr/>
      <dgm:t>
        <a:bodyPr rtlCol="0"/>
        <a:lstStyle/>
        <a:p>
          <a:pPr rtl="0"/>
          <a:r>
            <a:rPr lang="fr-FR" noProof="0" dirty="0"/>
            <a:t>Score et labels</a:t>
          </a:r>
        </a:p>
        <a:p>
          <a:pPr rtl="0"/>
          <a:r>
            <a:rPr lang="fr-FR" noProof="0" dirty="0"/>
            <a:t>(5 colonnes)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FD2B390B-D4D5-4036-9DEC-0669FF649075}" type="parTrans" cxnId="{F34D3428-236E-48E9-BFA3-7A4E0C51FDA6}">
      <dgm:prSet/>
      <dgm:spPr/>
      <dgm:t>
        <a:bodyPr/>
        <a:lstStyle/>
        <a:p>
          <a:endParaRPr lang="fr-FR"/>
        </a:p>
      </dgm:t>
    </dgm:pt>
    <dgm:pt modelId="{A6323839-3CB9-428D-B8AC-A16951CD1174}" type="sibTrans" cxnId="{F34D3428-236E-48E9-BFA3-7A4E0C51FDA6}">
      <dgm:prSet/>
      <dgm:spPr/>
      <dgm:t>
        <a:bodyPr/>
        <a:lstStyle/>
        <a:p>
          <a:endParaRPr lang="fr-FR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6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6"/>
      <dgm:spPr/>
    </dgm:pt>
    <dgm:pt modelId="{8FAC1D8D-CE9C-45FC-86D2-26F007C6DD34}" type="pres">
      <dgm:prSet presAssocID="{2551E4CB-EB09-450C-9132-37387398D945}" presName="node" presStyleLbl="node1" presStyleIdx="1" presStyleCnt="6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6"/>
      <dgm:spPr/>
    </dgm:pt>
    <dgm:pt modelId="{5D851138-FE51-4A19-A149-11A0DEA29AF5}" type="pres">
      <dgm:prSet presAssocID="{57FC35C8-C6CB-4C82-BE0F-B92E4ECAE64D}" presName="node" presStyleLbl="node1" presStyleIdx="2" presStyleCnt="6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6"/>
      <dgm:spPr/>
    </dgm:pt>
    <dgm:pt modelId="{328C5E2A-37E3-4972-8B15-EAD283CD017D}" type="pres">
      <dgm:prSet presAssocID="{55AABBDF-F055-4E8A-A766-1797C47D9B25}" presName="node" presStyleLbl="node1" presStyleIdx="3" presStyleCnt="6">
        <dgm:presLayoutVars>
          <dgm:bulletEnabled val="1"/>
        </dgm:presLayoutVars>
      </dgm:prSet>
      <dgm:spPr/>
    </dgm:pt>
    <dgm:pt modelId="{7EFB2CA2-B76C-486B-9304-AA49673B11A0}" type="pres">
      <dgm:prSet presAssocID="{55AABBDF-F055-4E8A-A766-1797C47D9B25}" presName="dummy" presStyleCnt="0"/>
      <dgm:spPr/>
    </dgm:pt>
    <dgm:pt modelId="{23EC600E-DED1-4AAD-9DFC-7917EE75EF20}" type="pres">
      <dgm:prSet presAssocID="{2D9532C9-492C-4943-B03C-5E0BA575F436}" presName="sibTrans" presStyleLbl="sibTrans2D1" presStyleIdx="3" presStyleCnt="6"/>
      <dgm:spPr/>
    </dgm:pt>
    <dgm:pt modelId="{B10C7CDB-7774-47FF-9E76-8B5A1EB10D08}" type="pres">
      <dgm:prSet presAssocID="{98CBF4BD-8715-472D-BE5E-6793D58A1560}" presName="node" presStyleLbl="node1" presStyleIdx="4" presStyleCnt="6">
        <dgm:presLayoutVars>
          <dgm:bulletEnabled val="1"/>
        </dgm:presLayoutVars>
      </dgm:prSet>
      <dgm:spPr/>
    </dgm:pt>
    <dgm:pt modelId="{F48196B9-8C71-4AE7-B312-89EB4AAC0CA4}" type="pres">
      <dgm:prSet presAssocID="{98CBF4BD-8715-472D-BE5E-6793D58A1560}" presName="dummy" presStyleCnt="0"/>
      <dgm:spPr/>
    </dgm:pt>
    <dgm:pt modelId="{D811B962-7DBB-4CFE-9EA7-9D9CD61F4BCF}" type="pres">
      <dgm:prSet presAssocID="{EAA93597-FF84-43C4-AD70-35BB57EC4282}" presName="sibTrans" presStyleLbl="sibTrans2D1" presStyleIdx="4" presStyleCnt="6"/>
      <dgm:spPr/>
    </dgm:pt>
    <dgm:pt modelId="{EC9256BB-EE6C-4AE7-A0D8-ED7602E099D8}" type="pres">
      <dgm:prSet presAssocID="{53E0B9F0-0D68-4CC7-919F-463DC7684948}" presName="node" presStyleLbl="node1" presStyleIdx="5" presStyleCnt="6">
        <dgm:presLayoutVars>
          <dgm:bulletEnabled val="1"/>
        </dgm:presLayoutVars>
      </dgm:prSet>
      <dgm:spPr/>
    </dgm:pt>
    <dgm:pt modelId="{2B7F7CB0-5BF9-4513-BFBB-2CDA3C5F0F1D}" type="pres">
      <dgm:prSet presAssocID="{53E0B9F0-0D68-4CC7-919F-463DC7684948}" presName="dummy" presStyleCnt="0"/>
      <dgm:spPr/>
    </dgm:pt>
    <dgm:pt modelId="{708BF6C1-76C9-4399-A132-6DA4DC5574E5}" type="pres">
      <dgm:prSet presAssocID="{A6323839-3CB9-428D-B8AC-A16951CD1174}" presName="sibTrans" presStyleLbl="sibTrans2D1" presStyleIdx="5" presStyleCnt="6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F34D3428-236E-48E9-BFA3-7A4E0C51FDA6}" srcId="{170C0135-3A94-4623-AA81-735573228628}" destId="{53E0B9F0-0D68-4CC7-919F-463DC7684948}" srcOrd="5" destOrd="0" parTransId="{FD2B390B-D4D5-4036-9DEC-0669FF649075}" sibTransId="{A6323839-3CB9-428D-B8AC-A16951CD1174}"/>
    <dgm:cxn modelId="{9019D32C-9BCF-40CD-A489-3C4B290B526A}" type="presOf" srcId="{2D9532C9-492C-4943-B03C-5E0BA575F436}" destId="{23EC600E-DED1-4AAD-9DFC-7917EE75EF20}" srcOrd="0" destOrd="0" presId="urn:microsoft.com/office/officeart/2005/8/layout/radial6"/>
    <dgm:cxn modelId="{7FC5DB32-2439-4D37-908F-0031553C61C2}" type="presOf" srcId="{A6323839-3CB9-428D-B8AC-A16951CD1174}" destId="{708BF6C1-76C9-4399-A132-6DA4DC5574E5}" srcOrd="0" destOrd="0" presId="urn:microsoft.com/office/officeart/2005/8/layout/radial6"/>
    <dgm:cxn modelId="{43450640-9DD3-40BA-AB8C-87B3C05CF02B}" type="presOf" srcId="{98CBF4BD-8715-472D-BE5E-6793D58A1560}" destId="{B10C7CDB-7774-47FF-9E76-8B5A1EB10D08}" srcOrd="0" destOrd="0" presId="urn:microsoft.com/office/officeart/2005/8/layout/radial6"/>
    <dgm:cxn modelId="{E91B4F60-EE25-4E0A-8456-A39C30E26BCB}" type="presOf" srcId="{2EEF7558-FF6A-4D97-B16B-E787F09F42D0}" destId="{98E28826-978E-4A6B-8422-B9CC30E49F37}" srcOrd="0" destOrd="0" presId="urn:microsoft.com/office/officeart/2005/8/layout/radial6"/>
    <dgm:cxn modelId="{2AC5D76D-8855-4EB1-BB03-ED58FD08CE44}" type="presOf" srcId="{E3DD98F3-578A-483D-B82A-920BD328FE4E}" destId="{0162A7CA-7E03-4A22-95EF-970E5873DB72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CFDDE772-B6DC-49AB-BA98-0662D9C81CD4}" type="presOf" srcId="{57FC35C8-C6CB-4C82-BE0F-B92E4ECAE64D}" destId="{5D851138-FE51-4A19-A149-11A0DEA29AF5}" srcOrd="0" destOrd="0" presId="urn:microsoft.com/office/officeart/2005/8/layout/radial6"/>
    <dgm:cxn modelId="{25659353-C757-4289-BE88-D094995CFBB9}" type="presOf" srcId="{53E0B9F0-0D68-4CC7-919F-463DC7684948}" destId="{EC9256BB-EE6C-4AE7-A0D8-ED7602E099D8}" srcOrd="0" destOrd="0" presId="urn:microsoft.com/office/officeart/2005/8/layout/radial6"/>
    <dgm:cxn modelId="{F123A854-9BD1-4AB8-B52C-2C667B3D16A2}" type="presOf" srcId="{55AABBDF-F055-4E8A-A766-1797C47D9B25}" destId="{328C5E2A-37E3-4972-8B15-EAD283CD017D}" srcOrd="0" destOrd="0" presId="urn:microsoft.com/office/officeart/2005/8/layout/radial6"/>
    <dgm:cxn modelId="{CB50CF82-D1B7-47BB-A4E4-2F9FDCADC6CB}" type="presOf" srcId="{EAA93597-FF84-43C4-AD70-35BB57EC4282}" destId="{D811B962-7DBB-4CFE-9EA7-9D9CD61F4BCF}" srcOrd="0" destOrd="0" presId="urn:microsoft.com/office/officeart/2005/8/layout/radial6"/>
    <dgm:cxn modelId="{3B7FCC8B-18ED-444C-B893-50D055FC43AA}" type="presOf" srcId="{B8E35523-DEC4-40C5-AD71-C446E3CF02A7}" destId="{5E4B35E6-EA27-424E-89EC-46D0A40F2772}" srcOrd="0" destOrd="0" presId="urn:microsoft.com/office/officeart/2005/8/layout/radial6"/>
    <dgm:cxn modelId="{C135779B-3619-4694-BA16-3B35DDF87016}" srcId="{170C0135-3A94-4623-AA81-735573228628}" destId="{55AABBDF-F055-4E8A-A766-1797C47D9B25}" srcOrd="3" destOrd="0" parTransId="{ECAFC887-5A88-4303-9C70-4FCF1D04D91C}" sibTransId="{2D9532C9-492C-4943-B03C-5E0BA575F436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D7912D8-F563-4861-BD52-AB63E1D2B062}" type="presOf" srcId="{2551E4CB-EB09-450C-9132-37387398D945}" destId="{8FAC1D8D-CE9C-45FC-86D2-26F007C6DD34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D9153DF-F080-4109-B7F0-308CBE5E6495}" srcId="{170C0135-3A94-4623-AA81-735573228628}" destId="{98CBF4BD-8715-472D-BE5E-6793D58A1560}" srcOrd="4" destOrd="0" parTransId="{88E51154-4723-47F6-B9DF-8DA4BBA43E99}" sibTransId="{EAA93597-FF84-43C4-AD70-35BB57EC4282}"/>
    <dgm:cxn modelId="{531D2CF0-A558-4849-A056-DF5F0701313D}" type="presOf" srcId="{B47B7453-52D0-4E8E-A0EE-5E0C42B9531D}" destId="{7BB1C934-CD6E-4389-AB60-D55326BC8302}" srcOrd="0" destOrd="0" presId="urn:microsoft.com/office/officeart/2005/8/layout/radial6"/>
    <dgm:cxn modelId="{78A6EBFA-7EC9-4D54-A9EA-328728C51963}" type="presOf" srcId="{170C0135-3A94-4623-AA81-735573228628}" destId="{698F6F3C-42F1-48FA-9425-25042679391F}" srcOrd="0" destOrd="0" presId="urn:microsoft.com/office/officeart/2005/8/layout/radial6"/>
    <dgm:cxn modelId="{2FF66EB2-D118-40FA-B35C-71FB707926EB}" type="presParOf" srcId="{061D020E-2B5D-4C0D-9DFD-684837CC0BCE}" destId="{698F6F3C-42F1-48FA-9425-25042679391F}" srcOrd="0" destOrd="0" presId="urn:microsoft.com/office/officeart/2005/8/layout/radial6"/>
    <dgm:cxn modelId="{351BAEB9-2040-4564-824C-DE23F6DC430C}" type="presParOf" srcId="{061D020E-2B5D-4C0D-9DFD-684837CC0BCE}" destId="{5E4B35E6-EA27-424E-89EC-46D0A40F2772}" srcOrd="1" destOrd="0" presId="urn:microsoft.com/office/officeart/2005/8/layout/radial6"/>
    <dgm:cxn modelId="{1D6C8C3C-9938-448E-AE36-6B08D147E18F}" type="presParOf" srcId="{061D020E-2B5D-4C0D-9DFD-684837CC0BCE}" destId="{8B180F40-4EFD-493D-838A-C88D7BCC1034}" srcOrd="2" destOrd="0" presId="urn:microsoft.com/office/officeart/2005/8/layout/radial6"/>
    <dgm:cxn modelId="{9F4915C1-1237-4921-A951-30BC61D41ED3}" type="presParOf" srcId="{061D020E-2B5D-4C0D-9DFD-684837CC0BCE}" destId="{98E28826-978E-4A6B-8422-B9CC30E49F37}" srcOrd="3" destOrd="0" presId="urn:microsoft.com/office/officeart/2005/8/layout/radial6"/>
    <dgm:cxn modelId="{277694D9-7CA5-4B41-9AAB-219232721D67}" type="presParOf" srcId="{061D020E-2B5D-4C0D-9DFD-684837CC0BCE}" destId="{8FAC1D8D-CE9C-45FC-86D2-26F007C6DD34}" srcOrd="4" destOrd="0" presId="urn:microsoft.com/office/officeart/2005/8/layout/radial6"/>
    <dgm:cxn modelId="{770B0C86-E4A4-4010-851F-C74125D77878}" type="presParOf" srcId="{061D020E-2B5D-4C0D-9DFD-684837CC0BCE}" destId="{582D627C-FAD1-4F2D-897E-C08848385BAA}" srcOrd="5" destOrd="0" presId="urn:microsoft.com/office/officeart/2005/8/layout/radial6"/>
    <dgm:cxn modelId="{9B17C53C-281E-4C30-B1DE-32538336D261}" type="presParOf" srcId="{061D020E-2B5D-4C0D-9DFD-684837CC0BCE}" destId="{7BB1C934-CD6E-4389-AB60-D55326BC8302}" srcOrd="6" destOrd="0" presId="urn:microsoft.com/office/officeart/2005/8/layout/radial6"/>
    <dgm:cxn modelId="{BC1DE265-0813-47B7-A75C-DD81D74BDD8F}" type="presParOf" srcId="{061D020E-2B5D-4C0D-9DFD-684837CC0BCE}" destId="{5D851138-FE51-4A19-A149-11A0DEA29AF5}" srcOrd="7" destOrd="0" presId="urn:microsoft.com/office/officeart/2005/8/layout/radial6"/>
    <dgm:cxn modelId="{10DCEC45-4615-40B2-BC4C-9F05FAB6B50E}" type="presParOf" srcId="{061D020E-2B5D-4C0D-9DFD-684837CC0BCE}" destId="{87F2D62F-9758-428E-A82A-F136F721FE64}" srcOrd="8" destOrd="0" presId="urn:microsoft.com/office/officeart/2005/8/layout/radial6"/>
    <dgm:cxn modelId="{EA062216-B5CE-4493-B89A-DD5D5ED04E69}" type="presParOf" srcId="{061D020E-2B5D-4C0D-9DFD-684837CC0BCE}" destId="{0162A7CA-7E03-4A22-95EF-970E5873DB72}" srcOrd="9" destOrd="0" presId="urn:microsoft.com/office/officeart/2005/8/layout/radial6"/>
    <dgm:cxn modelId="{E77282B6-3F58-444C-BB93-B4CD0ACAB61A}" type="presParOf" srcId="{061D020E-2B5D-4C0D-9DFD-684837CC0BCE}" destId="{328C5E2A-37E3-4972-8B15-EAD283CD017D}" srcOrd="10" destOrd="0" presId="urn:microsoft.com/office/officeart/2005/8/layout/radial6"/>
    <dgm:cxn modelId="{672C506B-87AD-4156-864F-385B66129393}" type="presParOf" srcId="{061D020E-2B5D-4C0D-9DFD-684837CC0BCE}" destId="{7EFB2CA2-B76C-486B-9304-AA49673B11A0}" srcOrd="11" destOrd="0" presId="urn:microsoft.com/office/officeart/2005/8/layout/radial6"/>
    <dgm:cxn modelId="{A3DACFB8-A4CD-4AEE-925C-02B3EB6C13A5}" type="presParOf" srcId="{061D020E-2B5D-4C0D-9DFD-684837CC0BCE}" destId="{23EC600E-DED1-4AAD-9DFC-7917EE75EF20}" srcOrd="12" destOrd="0" presId="urn:microsoft.com/office/officeart/2005/8/layout/radial6"/>
    <dgm:cxn modelId="{87ADFB6E-ABB2-4D80-9D29-A83CE72A2A28}" type="presParOf" srcId="{061D020E-2B5D-4C0D-9DFD-684837CC0BCE}" destId="{B10C7CDB-7774-47FF-9E76-8B5A1EB10D08}" srcOrd="13" destOrd="0" presId="urn:microsoft.com/office/officeart/2005/8/layout/radial6"/>
    <dgm:cxn modelId="{C37189E9-1C36-4151-8DEA-EE6AA1B8CD3A}" type="presParOf" srcId="{061D020E-2B5D-4C0D-9DFD-684837CC0BCE}" destId="{F48196B9-8C71-4AE7-B312-89EB4AAC0CA4}" srcOrd="14" destOrd="0" presId="urn:microsoft.com/office/officeart/2005/8/layout/radial6"/>
    <dgm:cxn modelId="{910451E7-BA6C-4A78-BE54-14E2EC8BDFFF}" type="presParOf" srcId="{061D020E-2B5D-4C0D-9DFD-684837CC0BCE}" destId="{D811B962-7DBB-4CFE-9EA7-9D9CD61F4BCF}" srcOrd="15" destOrd="0" presId="urn:microsoft.com/office/officeart/2005/8/layout/radial6"/>
    <dgm:cxn modelId="{63737A58-A9BE-4F2A-94BD-4921B3EE78B0}" type="presParOf" srcId="{061D020E-2B5D-4C0D-9DFD-684837CC0BCE}" destId="{EC9256BB-EE6C-4AE7-A0D8-ED7602E099D8}" srcOrd="16" destOrd="0" presId="urn:microsoft.com/office/officeart/2005/8/layout/radial6"/>
    <dgm:cxn modelId="{1D393EB4-2983-4BE8-8F0F-B6A1AC9E7489}" type="presParOf" srcId="{061D020E-2B5D-4C0D-9DFD-684837CC0BCE}" destId="{2B7F7CB0-5BF9-4513-BFBB-2CDA3C5F0F1D}" srcOrd="17" destOrd="0" presId="urn:microsoft.com/office/officeart/2005/8/layout/radial6"/>
    <dgm:cxn modelId="{27C8A739-7747-4CC9-96B0-E055AF48AB87}" type="presParOf" srcId="{061D020E-2B5D-4C0D-9DFD-684837CC0BCE}" destId="{708BF6C1-76C9-4399-A132-6DA4DC5574E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BF6C1-76C9-4399-A132-6DA4DC5574E5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2600000"/>
            <a:gd name="adj2" fmla="val 16200000"/>
            <a:gd name="adj3" fmla="val 4508"/>
          </a:avLst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1B962-7DBB-4CFE-9EA7-9D9CD61F4BCF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9000000"/>
            <a:gd name="adj2" fmla="val 12600000"/>
            <a:gd name="adj3" fmla="val 4508"/>
          </a:avLst>
        </a:prstGeom>
        <a:solidFill>
          <a:schemeClr val="accent4">
            <a:hueOff val="16178633"/>
            <a:satOff val="-30770"/>
            <a:lumOff val="-14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C600E-DED1-4AAD-9DFC-7917EE75EF20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5400000"/>
            <a:gd name="adj2" fmla="val 9000000"/>
            <a:gd name="adj3" fmla="val 4508"/>
          </a:avLst>
        </a:prstGeom>
        <a:solidFill>
          <a:schemeClr val="accent4">
            <a:hueOff val="12133976"/>
            <a:satOff val="-23078"/>
            <a:lumOff val="-11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800000"/>
            <a:gd name="adj2" fmla="val 5400000"/>
            <a:gd name="adj3" fmla="val 4508"/>
          </a:avLst>
        </a:prstGeom>
        <a:solidFill>
          <a:schemeClr val="accent4">
            <a:hueOff val="8089317"/>
            <a:satOff val="-15385"/>
            <a:lumOff val="-7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9800000"/>
            <a:gd name="adj2" fmla="val 1800000"/>
            <a:gd name="adj3" fmla="val 4508"/>
          </a:avLst>
        </a:prstGeom>
        <a:solidFill>
          <a:schemeClr val="accent4">
            <a:hueOff val="4044658"/>
            <a:satOff val="-7693"/>
            <a:lumOff val="-3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667712" y="516106"/>
          <a:ext cx="3539786" cy="3539786"/>
        </a:xfrm>
        <a:prstGeom prst="blockArc">
          <a:avLst>
            <a:gd name="adj1" fmla="val 16200000"/>
            <a:gd name="adj2" fmla="val 19800000"/>
            <a:gd name="adj3" fmla="val 450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646098" y="1494492"/>
          <a:ext cx="1583015" cy="15830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noProof="0" dirty="0"/>
            <a:t>Catégories de variables</a:t>
          </a:r>
        </a:p>
      </dsp:txBody>
      <dsp:txXfrm>
        <a:off x="1877925" y="1726319"/>
        <a:ext cx="1119361" cy="1119361"/>
      </dsp:txXfrm>
    </dsp:sp>
    <dsp:sp modelId="{5E4B35E6-EA27-424E-89EC-46D0A40F2772}">
      <dsp:nvSpPr>
        <dsp:cNvPr id="0" name=""/>
        <dsp:cNvSpPr/>
      </dsp:nvSpPr>
      <dsp:spPr>
        <a:xfrm>
          <a:off x="1883550" y="1943"/>
          <a:ext cx="1108110" cy="11081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Informations Générales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(8 colonnes)</a:t>
          </a:r>
        </a:p>
      </dsp:txBody>
      <dsp:txXfrm>
        <a:off x="2045829" y="164222"/>
        <a:ext cx="783552" cy="783552"/>
      </dsp:txXfrm>
    </dsp:sp>
    <dsp:sp modelId="{8FAC1D8D-CE9C-45FC-86D2-26F007C6DD34}">
      <dsp:nvSpPr>
        <dsp:cNvPr id="0" name=""/>
        <dsp:cNvSpPr/>
      </dsp:nvSpPr>
      <dsp:spPr>
        <a:xfrm>
          <a:off x="3381775" y="866943"/>
          <a:ext cx="1108110" cy="1108110"/>
        </a:xfrm>
        <a:prstGeom prst="ellipse">
          <a:avLst/>
        </a:prstGeom>
        <a:solidFill>
          <a:schemeClr val="accent4">
            <a:hueOff val="4044658"/>
            <a:satOff val="-7693"/>
            <a:lumOff val="-36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Tags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(10 colonnes)</a:t>
          </a:r>
        </a:p>
      </dsp:txBody>
      <dsp:txXfrm>
        <a:off x="3544054" y="1029222"/>
        <a:ext cx="783552" cy="783552"/>
      </dsp:txXfrm>
    </dsp:sp>
    <dsp:sp modelId="{5D851138-FE51-4A19-A149-11A0DEA29AF5}">
      <dsp:nvSpPr>
        <dsp:cNvPr id="0" name=""/>
        <dsp:cNvSpPr/>
      </dsp:nvSpPr>
      <dsp:spPr>
        <a:xfrm>
          <a:off x="3381775" y="2596945"/>
          <a:ext cx="1108110" cy="1108110"/>
        </a:xfrm>
        <a:prstGeom prst="ellipse">
          <a:avLst/>
        </a:prstGeom>
        <a:solidFill>
          <a:schemeClr val="accent4">
            <a:hueOff val="8089317"/>
            <a:satOff val="-15385"/>
            <a:lumOff val="-73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Ingrédients et additifs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(3 colonnes)</a:t>
          </a:r>
        </a:p>
      </dsp:txBody>
      <dsp:txXfrm>
        <a:off x="3544054" y="2759224"/>
        <a:ext cx="783552" cy="783552"/>
      </dsp:txXfrm>
    </dsp:sp>
    <dsp:sp modelId="{328C5E2A-37E3-4972-8B15-EAD283CD017D}">
      <dsp:nvSpPr>
        <dsp:cNvPr id="0" name=""/>
        <dsp:cNvSpPr/>
      </dsp:nvSpPr>
      <dsp:spPr>
        <a:xfrm>
          <a:off x="1883550" y="3461945"/>
          <a:ext cx="1108110" cy="1108110"/>
        </a:xfrm>
        <a:prstGeom prst="ellipse">
          <a:avLst/>
        </a:prstGeom>
        <a:solidFill>
          <a:schemeClr val="accent4">
            <a:hueOff val="12133976"/>
            <a:satOff val="-23078"/>
            <a:lumOff val="-110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 err="1"/>
            <a:t>Misc</a:t>
          </a:r>
          <a:r>
            <a:rPr lang="fr-FR" sz="1000" kern="1200" noProof="0" dirty="0"/>
            <a:t>. Data 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(11 colonnes)</a:t>
          </a:r>
        </a:p>
      </dsp:txBody>
      <dsp:txXfrm>
        <a:off x="2045829" y="3624224"/>
        <a:ext cx="783552" cy="783552"/>
      </dsp:txXfrm>
    </dsp:sp>
    <dsp:sp modelId="{B10C7CDB-7774-47FF-9E76-8B5A1EB10D08}">
      <dsp:nvSpPr>
        <dsp:cNvPr id="0" name=""/>
        <dsp:cNvSpPr/>
      </dsp:nvSpPr>
      <dsp:spPr>
        <a:xfrm>
          <a:off x="385325" y="2596945"/>
          <a:ext cx="1108110" cy="1108110"/>
        </a:xfrm>
        <a:prstGeom prst="ellipse">
          <a:avLst/>
        </a:prstGeom>
        <a:solidFill>
          <a:schemeClr val="accent4">
            <a:hueOff val="16178633"/>
            <a:satOff val="-30770"/>
            <a:lumOff val="-1474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Nutritions </a:t>
          </a:r>
          <a:r>
            <a:rPr lang="fr-FR" sz="1000" kern="1200" noProof="0" dirty="0" err="1"/>
            <a:t>facts</a:t>
          </a:r>
          <a:r>
            <a:rPr lang="fr-FR" sz="1000" kern="1200" noProof="0" dirty="0"/>
            <a:t> 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(48 colonnes)</a:t>
          </a:r>
        </a:p>
      </dsp:txBody>
      <dsp:txXfrm>
        <a:off x="547604" y="2759224"/>
        <a:ext cx="783552" cy="783552"/>
      </dsp:txXfrm>
    </dsp:sp>
    <dsp:sp modelId="{EC9256BB-EE6C-4AE7-A0D8-ED7602E099D8}">
      <dsp:nvSpPr>
        <dsp:cNvPr id="0" name=""/>
        <dsp:cNvSpPr/>
      </dsp:nvSpPr>
      <dsp:spPr>
        <a:xfrm>
          <a:off x="385325" y="866943"/>
          <a:ext cx="1108110" cy="1108110"/>
        </a:xfrm>
        <a:prstGeom prst="ellipse">
          <a:avLst/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Score et labels</a:t>
          </a: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noProof="0" dirty="0"/>
            <a:t>(5 colonnes)</a:t>
          </a:r>
        </a:p>
      </dsp:txBody>
      <dsp:txXfrm>
        <a:off x="547604" y="1029222"/>
        <a:ext cx="783552" cy="783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9A2291-0035-4D64-A7A5-F36AC1AF399D}" type="datetime1">
              <a:rPr lang="fr-FR" smtClean="0"/>
              <a:t>26/10/2022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19B5CD-CE9D-4F17-8DE3-0045DF2A06F1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01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761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81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2342959-9D20-41A5-AA68-F0F6AD93C7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49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68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4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17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27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10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418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D7672-6A17-4383-8E11-B703B2F244DD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450B91-7D53-40A4-B2F5-AA5E0059FF2C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5" name="graphique du bas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orme libre 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7" name="Rectangle 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81A6B-7357-4D25-8FC7-B90E847B95A8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ronologie u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439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4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19" name="Espace réservé du texte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439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0" name="Espace réservé du texte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00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5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1" name="Espace réservé du texte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3000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2" name="Espace réservé du texte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256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6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3" name="Espace réservé du texte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560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24" name="Espace réservé du texte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2120" y="4817717"/>
            <a:ext cx="1795928" cy="302186"/>
          </a:xfrm>
        </p:spPr>
        <p:txBody>
          <a:bodyPr rtlCol="0">
            <a:noAutofit/>
          </a:bodyPr>
          <a:lstStyle>
            <a:lvl1pPr marL="0" indent="0">
              <a:buNone/>
              <a:defRPr sz="1999" b="1">
                <a:solidFill>
                  <a:schemeClr val="accent3"/>
                </a:solidFill>
                <a:latin typeface="+mj-lt"/>
              </a:defRPr>
            </a:lvl1pPr>
            <a:lvl2pPr marL="457063" indent="0">
              <a:buNone/>
              <a:defRPr sz="1799"/>
            </a:lvl2pPr>
            <a:lvl3pPr marL="914126" indent="0">
              <a:buNone/>
              <a:defRPr sz="1799"/>
            </a:lvl3pPr>
            <a:lvl4pPr marL="1371189" indent="0">
              <a:buNone/>
              <a:defRPr sz="1799"/>
            </a:lvl4pPr>
            <a:lvl5pPr marL="1828251" indent="0">
              <a:buNone/>
              <a:defRPr sz="1799"/>
            </a:lvl5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25" name="Espace réservé du texte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2121" y="5210963"/>
            <a:ext cx="1813095" cy="706438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063" indent="0">
              <a:buNone/>
              <a:defRPr sz="1100"/>
            </a:lvl2pPr>
            <a:lvl3pPr marL="914126" indent="0">
              <a:buNone/>
              <a:defRPr sz="1100"/>
            </a:lvl3pPr>
            <a:lvl4pPr marL="1371189" indent="0">
              <a:buNone/>
              <a:defRPr sz="1100"/>
            </a:lvl4pPr>
            <a:lvl5pPr marL="1828251" indent="0">
              <a:buNone/>
              <a:defRPr sz="1100"/>
            </a:lvl5pPr>
          </a:lstStyle>
          <a:p>
            <a:pPr lvl="0" rtl="0"/>
            <a:r>
              <a:rPr lang="fr-FR" noProof="0"/>
              <a:t>Cliquez pour modifier le masque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806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C5A66A-4BD8-442B-B2CE-4DDC3F185A34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arré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9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orme libre 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7FDAA-B5D3-4E22-A82E-02191A2150B9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F8559-33F4-416D-A710-49A46B99982C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92E5DF-51C7-4012-82D0-A6F20F8A1C3B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6353DA-E3F6-4188-A918-D5978D2DC352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orme libre 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CDB5E-87EB-400A-AF0C-7B4E7074CB2E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2CBFA-02BE-4A2B-B3DF-CE42DCACD8FF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044B4-8DC2-481B-A751-5605C20AC4B9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que du bas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orme libre 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8" name="Rectangle 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noProof="0" dirty="0"/>
            </a:p>
          </p:txBody>
        </p:sp>
      </p:grpSp>
      <p:grpSp>
        <p:nvGrpSpPr>
          <p:cNvPr id="7" name="carré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ectangle à coins arrondis 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à coins arrondis 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Rectangle avec coins arrondis du même côté 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01DFB95D-D541-4088-8BCE-2FF8F06A12B2}" type="datetime1">
              <a:rPr lang="fr-FR" noProof="0" smtClean="0"/>
              <a:t>26/10/2022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de-barres_EAN#:~:text=les%20codes%20EAN%208%20sont%20r%C3%A9serv%C3%A9s%20%C3%A0%20l%27usage,pour%20l%27identification%20num%C3%A9rique%20de%20produits%20et%20informations%20alphanum%C3%A9riques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fr-FR" b="1" i="0" dirty="0">
                <a:solidFill>
                  <a:srgbClr val="271A38"/>
                </a:solidFill>
                <a:effectLst/>
                <a:latin typeface="Inter"/>
              </a:rPr>
              <a:t>P3: Concevez une application au service de la santé publique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331F3B-06D7-73B0-7ED9-AE14A0E7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868" y="5494881"/>
            <a:ext cx="1416149" cy="10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F141E3-A404-6241-D733-4F3AEA62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993" y="2371577"/>
            <a:ext cx="2133898" cy="1057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63F165-3087-D502-1575-AC5F42F3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85" y="5618952"/>
            <a:ext cx="306747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11" name="Espace réservé du texte 10"/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Doublons</a:t>
            </a:r>
          </a:p>
        </p:txBody>
      </p:sp>
      <p:sp>
        <p:nvSpPr>
          <p:cNvPr id="12" name="Espace réservé du contenu 11"/>
          <p:cNvSpPr>
            <a:spLocks noGrp="1"/>
          </p:cNvSpPr>
          <p:nvPr>
            <p:ph sz="half" idx="2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0 doublons de lignes</a:t>
            </a:r>
          </a:p>
          <a:p>
            <a:pPr rtl="0"/>
            <a:r>
              <a:rPr lang="fr-FR" dirty="0"/>
              <a:t>0 doublons de code barre</a:t>
            </a:r>
          </a:p>
          <a:p>
            <a:pPr rtl="0"/>
            <a:r>
              <a:rPr lang="fr-FR" dirty="0"/>
              <a:t>Un code barre EAN est une suite composée de 8 ou 13 chiffres (</a:t>
            </a:r>
            <a:r>
              <a:rPr lang="fr-FR" i="1" dirty="0" err="1"/>
              <a:t>cf</a:t>
            </a:r>
            <a:r>
              <a:rPr lang="fr-FR" i="1" dirty="0"/>
              <a:t>: </a:t>
            </a:r>
            <a:r>
              <a:rPr lang="fr-FR" i="1" dirty="0" err="1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wikipedia</a:t>
            </a:r>
            <a:r>
              <a:rPr lang="fr-FR" dirty="0"/>
              <a:t>)</a:t>
            </a:r>
          </a:p>
          <a:p>
            <a:pPr rtl="0"/>
            <a:r>
              <a:rPr lang="fr-FR" dirty="0"/>
              <a:t>Suppression des 3913 aliments avec un code anormal.</a:t>
            </a:r>
          </a:p>
          <a:p>
            <a:pPr rtl="0"/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/>
              <a:t>Représentation des différents formats de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E128B72-BEAE-D976-E37C-1D1E5AB7FA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17260" y="2879457"/>
            <a:ext cx="4875212" cy="2826284"/>
          </a:xfr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C1729C-892D-2A06-0FE0-961ED65C2F18}"/>
              </a:ext>
            </a:extLst>
          </p:cNvPr>
          <p:cNvSpPr/>
          <p:nvPr/>
        </p:nvSpPr>
        <p:spPr>
          <a:xfrm>
            <a:off x="6526460" y="3068960"/>
            <a:ext cx="2088232" cy="14401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11" name="Espace réservé du texte 10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Filtrage variables redondantes</a:t>
            </a:r>
          </a:p>
        </p:txBody>
      </p:sp>
      <p:sp>
        <p:nvSpPr>
          <p:cNvPr id="12" name="Espace réservé du contenu 1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000" dirty="0"/>
              <a:t>Certaines colonnes sont redondantes</a:t>
            </a:r>
          </a:p>
          <a:p>
            <a:pPr rtl="0"/>
            <a:r>
              <a:rPr lang="fr-FR" sz="2000" dirty="0"/>
              <a:t>Ces colonnes partagent la même information mais dans un format ou une langue différents. </a:t>
            </a:r>
          </a:p>
          <a:p>
            <a:pPr rtl="0"/>
            <a:r>
              <a:rPr lang="fr-FR" sz="2000" dirty="0"/>
              <a:t>Ces colonnes se terminent par _tags ,_t ou _</a:t>
            </a:r>
            <a:r>
              <a:rPr lang="fr-FR" sz="2000" dirty="0" err="1"/>
              <a:t>fr</a:t>
            </a:r>
            <a:endParaRPr lang="fr-FR" sz="2000" dirty="0"/>
          </a:p>
          <a:p>
            <a:pPr rtl="0"/>
            <a:r>
              <a:rPr lang="fr-FR" sz="2000" dirty="0"/>
              <a:t>On conservera la colonne possédant le moins de valeurs manquantes et ou le moins de modalités. 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fr-FR" dirty="0"/>
              <a:t>Variables supprimées</a:t>
            </a:r>
          </a:p>
        </p:txBody>
      </p:sp>
      <p:graphicFrame>
        <p:nvGraphicFramePr>
          <p:cNvPr id="15" name="Espace réservé du contenu 14">
            <a:extLst>
              <a:ext uri="{FF2B5EF4-FFF2-40B4-BE49-F238E27FC236}">
                <a16:creationId xmlns:a16="http://schemas.microsoft.com/office/drawing/2014/main" id="{5524A32F-BBD7-BD25-3A79-89CC2DD58283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094413" y="2413000"/>
          <a:ext cx="4875212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00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97AE0-3C88-7AF6-555E-4A5F0B6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T2. Analyses Exploratoires 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A5AFF39-E6C7-1D30-5253-9927529910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29270899"/>
              </p:ext>
            </p:extLst>
          </p:nvPr>
        </p:nvGraphicFramePr>
        <p:xfrm>
          <a:off x="1166285" y="1600200"/>
          <a:ext cx="4729288" cy="3054168"/>
        </p:xfrm>
        <a:graphic>
          <a:graphicData uri="http://schemas.openxmlformats.org/drawingml/2006/table">
            <a:tbl>
              <a:tblPr/>
              <a:tblGrid>
                <a:gridCol w="3128079">
                  <a:extLst>
                    <a:ext uri="{9D8B030D-6E8A-4147-A177-3AD203B41FA5}">
                      <a16:colId xmlns:a16="http://schemas.microsoft.com/office/drawing/2014/main" val="35424181"/>
                    </a:ext>
                  </a:extLst>
                </a:gridCol>
                <a:gridCol w="1601209">
                  <a:extLst>
                    <a:ext uri="{9D8B030D-6E8A-4147-A177-3AD203B41FA5}">
                      <a16:colId xmlns:a16="http://schemas.microsoft.com/office/drawing/2014/main" val="3645711607"/>
                    </a:ext>
                  </a:extLst>
                </a:gridCol>
              </a:tblGrid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effectLst/>
                          <a:latin typeface="Arial" panose="020B0604020202020204" pitchFamily="34" charset="0"/>
                        </a:rPr>
                        <a:t>Colonnes Conservées</a:t>
                      </a:r>
                    </a:p>
                  </a:txBody>
                  <a:tcPr marL="15123" marR="15123" marT="151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de Nas</a:t>
                      </a:r>
                      <a:endParaRPr lang="fr-FR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516353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code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  <a:endParaRPr lang="fr-FR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695361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product_name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5,54%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021359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quantity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67,33%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772204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serving_size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34,12%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51985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pnns_groups_1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71,47%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53856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pnns_groups_2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70,54%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923073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nutrition_grade_fr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31,03%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62935"/>
                  </a:ext>
                </a:extLst>
              </a:tr>
              <a:tr h="3393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nutrition-score-fr_100g</a:t>
                      </a:r>
                      <a:endParaRPr lang="fr-FR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31,03%</a:t>
                      </a:r>
                      <a:endParaRPr lang="fr-FR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23" marR="15123" marT="1512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24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924A6809-BB03-6CD2-AFC3-4280E6E287A2}"/>
              </a:ext>
            </a:extLst>
          </p:cNvPr>
          <p:cNvSpPr txBox="1"/>
          <p:nvPr/>
        </p:nvSpPr>
        <p:spPr>
          <a:xfrm>
            <a:off x="6453497" y="4739444"/>
            <a:ext cx="458718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Parmi les colonnes d’informations nutritives nous supprimons toutes colonnes possédant plus de 60% de NA sauf les variables qui rentre dans le calcul du </a:t>
            </a:r>
            <a:r>
              <a:rPr lang="fr-FR" sz="1600" dirty="0" err="1"/>
              <a:t>nutriscore</a:t>
            </a:r>
            <a:endParaRPr lang="fr-FR" sz="1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040CBD-3538-D502-B13C-E23014CB824C}"/>
              </a:ext>
            </a:extLst>
          </p:cNvPr>
          <p:cNvSpPr txBox="1"/>
          <p:nvPr/>
        </p:nvSpPr>
        <p:spPr>
          <a:xfrm>
            <a:off x="1141411" y="4806768"/>
            <a:ext cx="4875531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Les colonnes </a:t>
            </a:r>
            <a:r>
              <a:rPr lang="fr-FR" sz="1600" dirty="0" err="1"/>
              <a:t>serving_size</a:t>
            </a:r>
            <a:r>
              <a:rPr lang="fr-FR" sz="1600" dirty="0"/>
              <a:t> et </a:t>
            </a:r>
            <a:r>
              <a:rPr lang="fr-FR" sz="1600" dirty="0" err="1"/>
              <a:t>quantity</a:t>
            </a:r>
            <a:r>
              <a:rPr lang="fr-FR" sz="1600" dirty="0"/>
              <a:t> sont conservées pour plus tard. Elles nous permettra de créer d’autres variables utiles.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FD2319-66ED-A4B9-ACAA-3A72191E239E}"/>
              </a:ext>
            </a:extLst>
          </p:cNvPr>
          <p:cNvSpPr txBox="1"/>
          <p:nvPr/>
        </p:nvSpPr>
        <p:spPr>
          <a:xfrm>
            <a:off x="6094412" y="1600200"/>
            <a:ext cx="547260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800" dirty="0"/>
              <a:t>Représentation des </a:t>
            </a:r>
            <a:r>
              <a:rPr lang="fr-FR" sz="1800" dirty="0" err="1"/>
              <a:t>NAs</a:t>
            </a:r>
            <a:r>
              <a:rPr lang="fr-FR" sz="1800" dirty="0"/>
              <a:t> des variables Conservées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C76E816-DA36-E0FD-654E-C306D5EE14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81" y="2131006"/>
            <a:ext cx="4875212" cy="24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245318" y="1936115"/>
            <a:ext cx="923330" cy="3900252"/>
          </a:xfrm>
          <a:prstGeom prst="rect">
            <a:avLst/>
          </a:prstGeom>
          <a:solidFill>
            <a:srgbClr val="FFC000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fr-FR" dirty="0"/>
              <a:t>Corrélation des variables conservées</a:t>
            </a:r>
          </a:p>
        </p:txBody>
      </p:sp>
      <p:graphicFrame>
        <p:nvGraphicFramePr>
          <p:cNvPr id="19" name="Espace réservé du contenu 18">
            <a:extLst>
              <a:ext uri="{FF2B5EF4-FFF2-40B4-BE49-F238E27FC236}">
                <a16:creationId xmlns:a16="http://schemas.microsoft.com/office/drawing/2014/main" id="{0E7C03D9-A6D3-4139-F469-B483A78DD6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202" y="1936115"/>
          <a:ext cx="9750420" cy="3900170"/>
        </p:xfrm>
        <a:graphic>
          <a:graphicData uri="http://schemas.openxmlformats.org/drawingml/2006/table">
            <a:tbl>
              <a:tblPr/>
              <a:tblGrid>
                <a:gridCol w="541690">
                  <a:extLst>
                    <a:ext uri="{9D8B030D-6E8A-4147-A177-3AD203B41FA5}">
                      <a16:colId xmlns:a16="http://schemas.microsoft.com/office/drawing/2014/main" val="2221967878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640831986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32384902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09271362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643128326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90070074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234535313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424226193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864742177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705453778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329387776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074209931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751198003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98821023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808594555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1855870532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357364364"/>
                    </a:ext>
                  </a:extLst>
                </a:gridCol>
                <a:gridCol w="541690">
                  <a:extLst>
                    <a:ext uri="{9D8B030D-6E8A-4147-A177-3AD203B41FA5}">
                      <a16:colId xmlns:a16="http://schemas.microsoft.com/office/drawing/2014/main" val="2175895719"/>
                    </a:ext>
                  </a:extLst>
                </a:gridCol>
              </a:tblGrid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nutrition-score-fr_100g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saturated-fat_100g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carbohydrates_100g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sugars_100g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fiber_100g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proteins_100g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sodium_100g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vitamin-a_100g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vitamin-c_100g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calcium_100g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iron_100g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fruits-vegetables-nuts_100g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75166"/>
                  </a:ext>
                </a:extLst>
              </a:tr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nutrition-score-fr_100g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56,70%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62,37%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5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3,57%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2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26,42%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3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44,17%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4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-4,67%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10,77%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2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-0,65%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0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01123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2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5,68%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-26,32%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0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02396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56,70%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2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68,90%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2,49%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13,60%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2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22,84%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3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019596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saturated-fat_100g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62,37%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5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68,90%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1,31%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5,03%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-5,09%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15,72%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15,59%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16,56%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-0,39%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93168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trans-fat_100g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2,49%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1,31%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529667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3,57%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2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5,03%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-4,18%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1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2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-35,95%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26212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carbohydrates_100g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26,42%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3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-5,09%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0,64%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-4,18%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1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66,09%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6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28,08%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3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1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16689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sugars_100g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44,17%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4B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5,68%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15,72%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2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66,09%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6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34,63%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4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-21,00%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0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3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269172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fiber_100g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-4,67%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1D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7,74%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2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13,60%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2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15,59%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28,08%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3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34,63%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4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19,26%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3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5,76%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-2,83%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013184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proteins_100g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10,77%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2C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22,84%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3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16,56%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3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5,56%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-8,81%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1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-21,00%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0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19,26%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3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-34,08%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24860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salt_100g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59272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sodium_100g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13,20%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2E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29541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vitamin-a_100g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-0,65%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5,76%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2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8,61%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6,86%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41017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vitamin-c_100g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-0,70%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94560"/>
                  </a:ext>
                </a:extLst>
              </a:tr>
              <a:tr h="216676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calcium_100g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0,97%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2,05%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24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0,55%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-0,42%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4,23%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2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8,61%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1,22%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-11,13%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1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70844"/>
                  </a:ext>
                </a:extLst>
              </a:tr>
              <a:tr h="135423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iron_100g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-0,14%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-0,27%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-0,39%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21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-0,02%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0,88%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0,78%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0,40%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0,37%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2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8,37%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8,15%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2A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-13,26%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1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529"/>
                  </a:ext>
                </a:extLst>
              </a:tr>
              <a:tr h="325014"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fruits-vegetables-nuts_100g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-29,38%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0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-26,32%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0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-27,15%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-27,25%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0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-35,95%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-3,45%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15,25%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3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-2,83%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1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-34,08%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0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-9,08%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1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6,86%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2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1,19%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23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-11,13%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17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-13,26%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15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600" b="0" i="0" u="none" strike="noStrike" dirty="0">
                          <a:solidFill>
                            <a:srgbClr val="F1F1F1"/>
                          </a:solidFill>
                          <a:effectLst/>
                          <a:latin typeface="Arial" panose="020B0604020202020204" pitchFamily="34" charset="0"/>
                        </a:rPr>
                        <a:t>100,00%</a:t>
                      </a:r>
                    </a:p>
                  </a:txBody>
                  <a:tcPr marL="6771" marR="6771" marT="6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22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T2. Analyses Exploratoires </a:t>
            </a:r>
          </a:p>
        </p:txBody>
      </p:sp>
      <p:sp>
        <p:nvSpPr>
          <p:cNvPr id="4103" name="Text Placeholder 2">
            <a:extLst>
              <a:ext uri="{FF2B5EF4-FFF2-40B4-BE49-F238E27FC236}">
                <a16:creationId xmlns:a16="http://schemas.microsoft.com/office/drawing/2014/main" id="{42ADE983-B135-546A-343B-1C03F972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Certaines colonnes sont corrélées, et certaines sont des sous groupes d’autres.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A6902BCE-5BEB-ECE4-6471-DAE8AC7ECD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2" y="2413000"/>
                <a:ext cx="4875530" cy="3759199"/>
              </a:xfrm>
              <a:ln>
                <a:solidFill>
                  <a:srgbClr val="92D050"/>
                </a:solidFill>
              </a:ln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Les variables matières grasses sont corrélées et </a:t>
                </a:r>
                <a:r>
                  <a:rPr lang="fr-FR" sz="1100" b="1" i="0" dirty="0" err="1">
                    <a:effectLst/>
                  </a:rPr>
                  <a:t>Satured_fat</a:t>
                </a:r>
                <a:r>
                  <a:rPr lang="fr-FR" sz="1100" b="1" i="0" dirty="0">
                    <a:effectLst/>
                  </a:rPr>
                  <a:t> et </a:t>
                </a:r>
                <a:r>
                  <a:rPr lang="fr-FR" sz="1100" b="1" i="0" dirty="0" err="1">
                    <a:effectLst/>
                  </a:rPr>
                  <a:t>trans_fat</a:t>
                </a:r>
                <a:r>
                  <a:rPr lang="fr-FR" sz="1100" b="1" i="0" dirty="0">
                    <a:effectLst/>
                  </a:rPr>
                  <a:t> appartiennent à la grande famille de Fat_100g</a:t>
                </a:r>
              </a:p>
              <a:p>
                <a:pPr marL="780943" lvl="1" indent="-1714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da-DK" sz="1100" dirty="0"/>
                  <a:t>fat_100g</a:t>
                </a:r>
              </a:p>
              <a:p>
                <a:pPr marL="1231968" lvl="2" indent="-1714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a-DK" sz="800" dirty="0"/>
                  <a:t>saturated-fat_100g</a:t>
                </a:r>
              </a:p>
              <a:p>
                <a:pPr marL="1231968" lvl="2" indent="-17145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da-DK" sz="800" dirty="0"/>
                  <a:t>trans-fat_100g</a:t>
                </a:r>
                <a:endParaRPr lang="fr-FR" sz="800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Corrélation de sel et </a:t>
                </a:r>
                <a:r>
                  <a:rPr lang="fr-FR" sz="1100" b="1" dirty="0"/>
                  <a:t>sodium = 1</a:t>
                </a:r>
              </a:p>
              <a:p>
                <a:pPr lvl="1">
                  <a:lnSpc>
                    <a:spcPct val="50000"/>
                  </a:lnSpc>
                  <a:buFont typeface="Wingdings" panose="05000000000000000000" pitchFamily="2" charset="2"/>
                  <a:buChar char="§"/>
                </a:pPr>
                <a:r>
                  <a:rPr lang="fr-FR" sz="1100" dirty="0"/>
                  <a:t>Liaison entre sel et sodium</a:t>
                </a:r>
              </a:p>
              <a:p>
                <a:pPr lvl="1">
                  <a:lnSpc>
                    <a:spcPct val="4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𝑺𝒂𝒍𝒕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fr-FR" sz="11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fr-FR" sz="11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sz="1100" b="1" i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m:t>2.54</m:t>
                    </m:r>
                    <m:r>
                      <a:rPr lang="fr-FR" sz="1100" b="1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𝑺𝒐𝒅𝒊𝒖𝒎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fr-FR" sz="1100" b="1" i="1" dirty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lang="fr-FR" sz="700" b="1" i="1" dirty="0"/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100" b="1" i="0" dirty="0">
                    <a:effectLst/>
                  </a:rPr>
                  <a:t>Glucides et Sucre:</a:t>
                </a:r>
              </a:p>
              <a:p>
                <a:pPr marL="780943" lvl="1" indent="-171450">
                  <a:buFont typeface="Wingdings" panose="05000000000000000000" pitchFamily="2" charset="2"/>
                  <a:buChar char="§"/>
                </a:pPr>
                <a:r>
                  <a:rPr lang="fr-FR" sz="1100" i="0" dirty="0">
                    <a:effectLst/>
                  </a:rPr>
                  <a:t>Carbohydrates_100g </a:t>
                </a:r>
              </a:p>
              <a:p>
                <a:pPr marL="1231968" lvl="2" indent="-171450">
                  <a:buFont typeface="Wingdings" panose="05000000000000000000" pitchFamily="2" charset="2"/>
                  <a:buChar char="Ø"/>
                </a:pPr>
                <a:r>
                  <a:rPr lang="fr-FR" sz="800" i="0" dirty="0">
                    <a:effectLst/>
                  </a:rPr>
                  <a:t>Sugar_100g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fr-FR" sz="1050" dirty="0"/>
                  <a:t>Donc </a:t>
                </a:r>
                <a:r>
                  <a:rPr lang="fr-FR" sz="1050" dirty="0" err="1"/>
                  <a:t>Saturated</a:t>
                </a:r>
                <a:r>
                  <a:rPr lang="fr-FR" sz="1050" dirty="0"/>
                  <a:t>-fat</a:t>
                </a:r>
                <a:r>
                  <a:rPr lang="da-DK" sz="1050" dirty="0"/>
                  <a:t>_100g</a:t>
                </a:r>
                <a:r>
                  <a:rPr lang="en-US" sz="1050" dirty="0"/>
                  <a:t> &lt; </a:t>
                </a:r>
                <a:r>
                  <a:rPr lang="da-DK" sz="1050" dirty="0"/>
                  <a:t>Fat_100g et </a:t>
                </a:r>
                <a:r>
                  <a:rPr lang="fr-FR" sz="1050" i="0" dirty="0">
                    <a:effectLst/>
                  </a:rPr>
                  <a:t>Carbohydrates_100g </a:t>
                </a:r>
                <a:r>
                  <a:rPr lang="da-DK" sz="1050" dirty="0"/>
                  <a:t>&gt; Sugar_100g</a:t>
                </a:r>
                <a:endParaRPr lang="fr-FR" sz="1050" dirty="0"/>
              </a:p>
              <a:p>
                <a:pPr>
                  <a:lnSpc>
                    <a:spcPct val="50000"/>
                  </a:lnSpc>
                  <a:buFont typeface="Wingdings" panose="05000000000000000000" pitchFamily="2" charset="2"/>
                  <a:buChar char="v"/>
                </a:pPr>
                <a:r>
                  <a:rPr lang="fr-FR" sz="1050" dirty="0"/>
                  <a:t>Sinon ce sont des erreurs à supprimer</a:t>
                </a:r>
                <a:endParaRPr lang="da-DK" sz="1050" dirty="0"/>
              </a:p>
            </p:txBody>
          </p:sp>
        </mc:Choice>
        <mc:Fallback xmlns="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A6902BCE-5BEB-ECE4-6471-DAE8AC7EC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2" y="2413000"/>
                <a:ext cx="4875530" cy="3759199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5" name="Text Placeholder 4">
            <a:extLst>
              <a:ext uri="{FF2B5EF4-FFF2-40B4-BE49-F238E27FC236}">
                <a16:creationId xmlns:a16="http://schemas.microsoft.com/office/drawing/2014/main" id="{D10B5CB2-1CE5-FBD4-8BBF-C2CB81C27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en-US" dirty="0" err="1"/>
              <a:t>Exemple</a:t>
            </a:r>
            <a:r>
              <a:rPr lang="en-US" dirty="0"/>
              <a:t>:</a:t>
            </a:r>
          </a:p>
        </p:txBody>
      </p:sp>
      <p:pic>
        <p:nvPicPr>
          <p:cNvPr id="4098" name="Picture 2" descr="Une image contenant texte, journal, reçu&#10;&#10;Description générée automatiquement">
            <a:extLst>
              <a:ext uri="{FF2B5EF4-FFF2-40B4-BE49-F238E27FC236}">
                <a16:creationId xmlns:a16="http://schemas.microsoft.com/office/drawing/2014/main" id="{F6087E8E-A886-2177-1DF9-B596ED578C2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0788" y="2413000"/>
            <a:ext cx="2922777" cy="37591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03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fr-FR" b="0" kern="1200" dirty="0">
                <a:latin typeface="+mj-lt"/>
                <a:ea typeface="+mj-ea"/>
                <a:cs typeface="+mj-cs"/>
              </a:rPr>
              <a:t>T2. Analyses Exploratoires</a:t>
            </a:r>
          </a:p>
        </p:txBody>
      </p:sp>
      <p:sp>
        <p:nvSpPr>
          <p:cNvPr id="3080" name="Text Placeholder 2">
            <a:extLst>
              <a:ext uri="{FF2B5EF4-FFF2-40B4-BE49-F238E27FC236}">
                <a16:creationId xmlns:a16="http://schemas.microsoft.com/office/drawing/2014/main" id="{6F8C0C1F-91B0-C5AE-019B-AE793073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1141412" y="2413000"/>
            <a:ext cx="4875530" cy="375919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indent="-304747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</a:pPr>
            <a:endParaRPr lang="fr-FR" sz="2800" dirty="0"/>
          </a:p>
        </p:txBody>
      </p:sp>
      <p:sp>
        <p:nvSpPr>
          <p:cNvPr id="3082" name="Text Placeholder 4">
            <a:extLst>
              <a:ext uri="{FF2B5EF4-FFF2-40B4-BE49-F238E27FC236}">
                <a16:creationId xmlns:a16="http://schemas.microsoft.com/office/drawing/2014/main" id="{95751963-ACBE-8E96-47EE-FABEE3B1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r>
              <a:rPr lang="en-US" dirty="0"/>
              <a:t>Boxplot </a:t>
            </a:r>
            <a:r>
              <a:rPr lang="fr-FR" dirty="0"/>
              <a:t>variables numériques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6FA6E8-CBD2-152E-A64D-33C694CABBC6}"/>
              </a:ext>
            </a:extLst>
          </p:cNvPr>
          <p:cNvSpPr txBox="1"/>
          <p:nvPr/>
        </p:nvSpPr>
        <p:spPr>
          <a:xfrm>
            <a:off x="405780" y="2413000"/>
            <a:ext cx="5472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La valeur max de energy_100 semble être une valeur extrême ou aberrante.</a:t>
            </a:r>
          </a:p>
          <a:p>
            <a:endParaRPr lang="fr-FR" sz="1600" dirty="0"/>
          </a:p>
          <a:p>
            <a:r>
              <a:rPr lang="fr-FR" sz="1600" dirty="0"/>
              <a:t>De plus malgré qu’ils ne sont pas visibles les autres variables possèdent aussi beaucoup de </a:t>
            </a:r>
            <a:r>
              <a:rPr lang="fr-FR" sz="1600" dirty="0" err="1"/>
              <a:t>outliers</a:t>
            </a:r>
            <a:r>
              <a:rPr lang="fr-FR" sz="1600" dirty="0"/>
              <a:t> .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Exemple: </a:t>
            </a:r>
          </a:p>
          <a:p>
            <a:endParaRPr lang="fr-FR" sz="1600" dirty="0"/>
          </a:p>
          <a:p>
            <a:r>
              <a:rPr lang="fr-FR" sz="1600" dirty="0"/>
              <a:t>Parmi les variables nutritives, certaines valeurs sont anormalement négative.</a:t>
            </a:r>
          </a:p>
          <a:p>
            <a:endParaRPr lang="fr-FR" sz="1600" dirty="0"/>
          </a:p>
          <a:p>
            <a:r>
              <a:rPr lang="fr-FR" sz="1600" dirty="0"/>
              <a:t>Une autre erreur, les valeurs supérieur à 100g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767BC0B-326D-F0A9-232F-01390504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789040"/>
            <a:ext cx="3914775" cy="419100"/>
          </a:xfrm>
          <a:prstGeom prst="rect">
            <a:avLst/>
          </a:prstGeom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D075CF5B-117D-6F08-C0F7-DE11263F656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423481"/>
            <a:ext cx="3960439" cy="303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1E851-931F-D785-9AF0-B329A80B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kern="1200" dirty="0">
                <a:latin typeface="+mj-lt"/>
                <a:ea typeface="+mj-ea"/>
                <a:cs typeface="+mj-cs"/>
              </a:rPr>
              <a:t>T2. Analyses Exploratoires 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CA32A2-4F9E-AE44-D6C3-EABCA9594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4238" y="2546379"/>
            <a:ext cx="4824536" cy="2154898"/>
          </a:xfrm>
        </p:spPr>
        <p:txBody>
          <a:bodyPr>
            <a:normAutofit lnSpcReduction="10000"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P-value de ces variables ne sont pas significativement ≠ 0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Donc on peut dire qu’elles ne sont pas normalement distribuées avec une confiance de 95%.</a:t>
            </a:r>
          </a:p>
          <a:p>
            <a:r>
              <a:rPr lang="fr-FR" sz="1800" dirty="0">
                <a:solidFill>
                  <a:schemeClr val="tx1"/>
                </a:solidFill>
              </a:rPr>
              <a:t>La détection des </a:t>
            </a:r>
            <a:r>
              <a:rPr lang="fr-FR" sz="1800" dirty="0" err="1">
                <a:solidFill>
                  <a:schemeClr val="tx1"/>
                </a:solidFill>
              </a:rPr>
              <a:t>outliers</a:t>
            </a:r>
            <a:r>
              <a:rPr lang="fr-FR" sz="1800" dirty="0">
                <a:solidFill>
                  <a:schemeClr val="tx1"/>
                </a:solidFill>
              </a:rPr>
              <a:t> se fera grâce à l’écart interquartile (pas z-score).</a:t>
            </a:r>
          </a:p>
          <a:p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754CC05-0979-8DC4-D918-E10FBB9A85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24" y="1413520"/>
            <a:ext cx="57150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F6A567-86C5-AF70-9C21-E0D71B09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2786270"/>
            <a:ext cx="4689500" cy="28282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B14A39-4F43-7EF1-8562-B6E3EBFF5C19}"/>
              </a:ext>
            </a:extLst>
          </p:cNvPr>
          <p:cNvSpPr txBox="1"/>
          <p:nvPr/>
        </p:nvSpPr>
        <p:spPr>
          <a:xfrm>
            <a:off x="1218883" y="1844824"/>
            <a:ext cx="350737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Distribution normale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5713018-4610-94D4-B689-209B6121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4" y="4941168"/>
            <a:ext cx="3844898" cy="8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36088-997C-BA0B-186D-372F13E5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b="0" kern="1200"/>
              <a:t>T2. Analyses Exploratoires </a:t>
            </a:r>
            <a:endParaRPr lang="fr-FR" dirty="0"/>
          </a:p>
        </p:txBody>
      </p:sp>
      <p:sp>
        <p:nvSpPr>
          <p:cNvPr id="1034" name="Text Placeholder 2">
            <a:extLst>
              <a:ext uri="{FF2B5EF4-FFF2-40B4-BE49-F238E27FC236}">
                <a16:creationId xmlns:a16="http://schemas.microsoft.com/office/drawing/2014/main" id="{0659CFF5-84C7-BBFA-5A55-F09C676B8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pPr algn="ctr"/>
            <a:r>
              <a:rPr lang="en-US" dirty="0"/>
              <a:t>nutrition-score-fr_100g</a:t>
            </a:r>
          </a:p>
        </p:txBody>
      </p:sp>
      <p:sp>
        <p:nvSpPr>
          <p:cNvPr id="1033" name="Text Placeholder 4">
            <a:extLst>
              <a:ext uri="{FF2B5EF4-FFF2-40B4-BE49-F238E27FC236}">
                <a16:creationId xmlns:a16="http://schemas.microsoft.com/office/drawing/2014/main" id="{445C36AA-999E-E422-096C-3E3DB0487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pPr algn="ctr"/>
            <a:r>
              <a:rPr lang="en-US" dirty="0"/>
              <a:t>Sugars_100g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9C1A421-A76D-E194-5B6C-62094F02C85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3029923"/>
            <a:ext cx="4875212" cy="25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E79CB7A-09C3-349C-C9CE-79DE55F0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4" y="3029923"/>
            <a:ext cx="4848627" cy="25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T3. Imputation données manquantes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T3. Imputation données manquantes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4686-E976-AED2-A0BE-B7AD8549C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5"/>
          <a:stretch/>
        </p:blipFill>
        <p:spPr bwMode="auto">
          <a:xfrm>
            <a:off x="4582244" y="1638954"/>
            <a:ext cx="3267875" cy="39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733B87C-0C9C-E3A2-128D-06059F48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2" b="24800"/>
          <a:stretch/>
        </p:blipFill>
        <p:spPr bwMode="auto">
          <a:xfrm>
            <a:off x="7976835" y="1422065"/>
            <a:ext cx="2979738" cy="15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060E0D0-EE1F-0A9D-695B-C43CF112F715}"/>
              </a:ext>
            </a:extLst>
          </p:cNvPr>
          <p:cNvSpPr txBox="1"/>
          <p:nvPr/>
        </p:nvSpPr>
        <p:spPr>
          <a:xfrm>
            <a:off x="549796" y="1707040"/>
            <a:ext cx="42038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fr-FR" b="1" dirty="0"/>
              <a:t>Calcul du Nutri-Score</a:t>
            </a:r>
            <a:r>
              <a:rPr lang="fr-FR" dirty="0"/>
              <a:t>:</a:t>
            </a:r>
            <a:endParaRPr lang="fr-FR" sz="1400" dirty="0"/>
          </a:p>
          <a:p>
            <a:pPr algn="l" fontAlgn="base"/>
            <a:endParaRPr lang="fr-FR" sz="1400" dirty="0"/>
          </a:p>
          <a:p>
            <a:pPr algn="l" fontAlgn="base"/>
            <a:r>
              <a:rPr lang="fr-FR" sz="1400" dirty="0"/>
              <a:t>Ce score est basé sur les compositions nutritionnelles de 100g de produit tel que vendu et allie deux types de composantes :</a:t>
            </a:r>
          </a:p>
          <a:p>
            <a:pPr algn="l" fontAlgn="base"/>
            <a:endParaRPr lang="fr-FR" sz="1400" dirty="0"/>
          </a:p>
          <a:p>
            <a:pPr algn="l" fontAlgn="base"/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dirty="0"/>
              <a:t>des facteurs nutritionnels à limiter (en cas de consommation excessive) : l’énergie (kJ/100g), les acides gras saturés (g/100g), les sucres simples (g/100g) et le sel (mg/100g)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1400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dirty="0"/>
              <a:t>des facteurs nutritionnels à favoriser : les fibres (g/100g), les protéines (g/100g), les fruits et légumes, légumineuses et fruits à coque (g/100g)</a:t>
            </a:r>
          </a:p>
          <a:p>
            <a:pPr algn="l" fontAlgn="base"/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1F19EE-B86C-2CDD-FD8F-6DC709911DFA}"/>
              </a:ext>
            </a:extLst>
          </p:cNvPr>
          <p:cNvSpPr txBox="1"/>
          <p:nvPr/>
        </p:nvSpPr>
        <p:spPr>
          <a:xfrm>
            <a:off x="7994030" y="3157568"/>
            <a:ext cx="29759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fr-FR" sz="1400" dirty="0"/>
              <a:t>Le score final dépendant de ces deux composantes permet d’attribuer une lettre et une couleur par soustraction de la composante négative par la composante positive.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F00636E-B1A4-FBBF-BAFA-1D27DAA5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5" y="4537555"/>
            <a:ext cx="2975913" cy="10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6" name="Espace réservé du contenu 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71500" indent="-571500" rtl="0">
              <a:buFont typeface="+mj-lt"/>
              <a:buAutoNum type="romanUcPeriod"/>
            </a:pPr>
            <a:endParaRPr lang="fr-FR" dirty="0"/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Contexte 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Idée d’application: </a:t>
            </a:r>
            <a:r>
              <a:rPr lang="fr-FR" dirty="0" err="1"/>
              <a:t>livebetterandlonger.apps</a:t>
            </a:r>
            <a:endParaRPr lang="fr-FR" dirty="0"/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Traitement des données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dirty="0"/>
              <a:t>Conclusion</a:t>
            </a:r>
          </a:p>
          <a:p>
            <a:pPr marL="571500" indent="-571500" rtl="0">
              <a:buFont typeface="+mj-lt"/>
              <a:buAutoNum type="romanUcPeriod"/>
            </a:pPr>
            <a:endParaRPr lang="fr-FR" dirty="0"/>
          </a:p>
          <a:p>
            <a:pPr marL="571500" indent="-571500" rtl="0">
              <a:buFont typeface="+mj-lt"/>
              <a:buAutoNum type="romanU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51CAC-96AC-C1BD-6A09-4125B84D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C09018-1FE4-39BB-965A-E9388523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fr-FR" sz="2600" dirty="0"/>
              <a:t>2 méthodes d’imputation des données manquantes ont été testées: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2600" b="1" i="0" dirty="0" err="1">
                <a:effectLst/>
              </a:rPr>
              <a:t>KNNImputer</a:t>
            </a:r>
            <a:r>
              <a:rPr lang="fr-FR" sz="2600" b="0" i="0" dirty="0">
                <a:effectLst/>
              </a:rPr>
              <a:t>: Imputation pour compléter les valeurs manquantes à l'aide de K-NN.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fr-FR" sz="2600" b="1" i="0" dirty="0" err="1">
                <a:effectLst/>
              </a:rPr>
              <a:t>IterativeImputer</a:t>
            </a:r>
            <a:r>
              <a:rPr lang="fr-FR" sz="2600" dirty="0"/>
              <a:t>:</a:t>
            </a:r>
            <a:r>
              <a:rPr lang="fr-FR" sz="2600" b="0" i="0" dirty="0">
                <a:effectLst/>
              </a:rPr>
              <a:t> Imputer multivarié qui estime chaque caractéristique à partir de toutes les autres.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fr-FR" sz="2600" b="0" i="0" dirty="0">
              <a:effectLst/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549495B-C5EA-1FEE-2369-69343AB835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83169301"/>
              </p:ext>
            </p:extLst>
          </p:nvPr>
        </p:nvGraphicFramePr>
        <p:xfrm>
          <a:off x="6094411" y="4221088"/>
          <a:ext cx="5040559" cy="15787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96346">
                  <a:extLst>
                    <a:ext uri="{9D8B030D-6E8A-4147-A177-3AD203B41FA5}">
                      <a16:colId xmlns:a16="http://schemas.microsoft.com/office/drawing/2014/main" val="2200157684"/>
                    </a:ext>
                  </a:extLst>
                </a:gridCol>
                <a:gridCol w="1127876">
                  <a:extLst>
                    <a:ext uri="{9D8B030D-6E8A-4147-A177-3AD203B41FA5}">
                      <a16:colId xmlns:a16="http://schemas.microsoft.com/office/drawing/2014/main" val="1088379802"/>
                    </a:ext>
                  </a:extLst>
                </a:gridCol>
                <a:gridCol w="1916337">
                  <a:extLst>
                    <a:ext uri="{9D8B030D-6E8A-4147-A177-3AD203B41FA5}">
                      <a16:colId xmlns:a16="http://schemas.microsoft.com/office/drawing/2014/main" val="1567301129"/>
                    </a:ext>
                  </a:extLst>
                </a:gridCol>
              </a:tblGrid>
              <a:tr h="5727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Sklearn</a:t>
                      </a:r>
                      <a:r>
                        <a:rPr lang="fr-FR" sz="12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Imputer</a:t>
                      </a: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Erreur quadratique</a:t>
                      </a:r>
                      <a:endParaRPr lang="fr-FR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Erreur absolue moyen</a:t>
                      </a:r>
                      <a:endParaRPr lang="fr-FR" sz="12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81049" marB="8104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58396"/>
                  </a:ext>
                </a:extLst>
              </a:tr>
              <a:tr h="2812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par la moyenne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85696,448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0 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74718"/>
                  </a:ext>
                </a:extLst>
              </a:tr>
              <a:tr h="44339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par KNN (k=5, poderation inverse moyenne)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3809,675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4,747</a:t>
                      </a:r>
                      <a:endParaRPr lang="fr-F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47053"/>
                  </a:ext>
                </a:extLst>
              </a:tr>
              <a:tr h="28129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Imputation itérative</a:t>
                      </a:r>
                      <a:endParaRPr lang="fr-F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34" marR="40524" marT="5730" marB="8104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587,576</a:t>
                      </a:r>
                      <a:endParaRPr lang="fr-FR" sz="1100" b="1" i="0" u="none" strike="noStrike" cap="none" spc="0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u="none" strike="noStrike" cap="none" spc="0" dirty="0">
                          <a:solidFill>
                            <a:srgbClr val="00B050"/>
                          </a:solidFill>
                          <a:effectLst/>
                        </a:rPr>
                        <a:t>1,855</a:t>
                      </a:r>
                      <a:endParaRPr lang="fr-FR" sz="1100" b="1" i="0" u="none" strike="noStrike" cap="none" spc="0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56734" marR="40524" marT="5730" marB="8104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91824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1B0F91D5-E1C7-DFAD-1998-96EAE00C0C95}"/>
              </a:ext>
            </a:extLst>
          </p:cNvPr>
          <p:cNvSpPr txBox="1"/>
          <p:nvPr/>
        </p:nvSpPr>
        <p:spPr>
          <a:xfrm>
            <a:off x="6094412" y="1600200"/>
            <a:ext cx="504056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Méthode de test:</a:t>
            </a:r>
          </a:p>
          <a:p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Un jeu d'entrainement A qui représente 20% sera tiré de façon aléatoire, à partir de notre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Helvetica Neue"/>
              </a:rPr>
              <a:t>dataset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fr-F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Des valeurs manquantes seront générées aléatoirement dans A. Les métriques de comparaison des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Helvetica Neue"/>
              </a:rPr>
              <a:t>imputers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Helvetica Neue"/>
              </a:rPr>
              <a:t> seront le RMSE et le MAE.</a:t>
            </a:r>
            <a:endParaRPr 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4046E9-2C5D-535A-CBC6-950ECEDD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810250"/>
            <a:ext cx="504055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B7D28-AE85-AE45-4AC8-E3BA5698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1034" name="Text Placeholder 2">
            <a:extLst>
              <a:ext uri="{FF2B5EF4-FFF2-40B4-BE49-F238E27FC236}">
                <a16:creationId xmlns:a16="http://schemas.microsoft.com/office/drawing/2014/main" id="{3B51AC44-C9DF-0C74-DD7F-1EB0B653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Imputation de variable </a:t>
            </a:r>
            <a:r>
              <a:rPr lang="en-US" dirty="0" err="1"/>
              <a:t>categorie</a:t>
            </a:r>
            <a:r>
              <a:rPr lang="en-US" dirty="0"/>
              <a:t> “pnns_groups_2</a:t>
            </a:r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460382B6-3864-05EF-AB9F-625510A72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                  </a:t>
            </a:r>
            <a:r>
              <a:rPr lang="en-US" dirty="0" err="1"/>
              <a:t>Camember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47990B-DC78-2B2A-7BCE-1F6FB04E685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18" y="2071855"/>
            <a:ext cx="28309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DD792A-5F27-6ED2-9E15-8125158A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4304103"/>
            <a:ext cx="3162629" cy="20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8C713-AF01-0DB5-5B14-B4C68B862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5313040" cy="1376039"/>
          </a:xfrm>
        </p:spPr>
        <p:txBody>
          <a:bodyPr>
            <a:normAutofit/>
          </a:bodyPr>
          <a:lstStyle/>
          <a:p>
            <a:r>
              <a:rPr lang="fr-FR" sz="1400" dirty="0"/>
              <a:t>La colonne pnns_groups_2 nous renseigne sur la catégorie des aliments.</a:t>
            </a:r>
          </a:p>
          <a:p>
            <a:r>
              <a:rPr lang="fr-FR" sz="1400" dirty="0"/>
              <a:t>Elle apport plus d’information que la variable pnns_group_1 et possède beaucoup moins de modalité que les variables </a:t>
            </a:r>
            <a:r>
              <a:rPr lang="fr-FR" sz="1400" dirty="0" err="1"/>
              <a:t>categories</a:t>
            </a:r>
            <a:r>
              <a:rPr lang="fr-FR" sz="1400" dirty="0"/>
              <a:t> et </a:t>
            </a:r>
            <a:r>
              <a:rPr lang="fr-FR" sz="1400" dirty="0" err="1"/>
              <a:t>main_categories</a:t>
            </a:r>
            <a:endParaRPr lang="fr-FR" sz="14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6A4F31-DA61-DA2B-489A-91B33A8EDBC7}"/>
              </a:ext>
            </a:extLst>
          </p:cNvPr>
          <p:cNvGrpSpPr/>
          <p:nvPr/>
        </p:nvGrpSpPr>
        <p:grpSpPr>
          <a:xfrm>
            <a:off x="1235844" y="3861610"/>
            <a:ext cx="5962640" cy="2592287"/>
            <a:chOff x="1542807" y="3875032"/>
            <a:chExt cx="5962640" cy="259228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1771EF5-58E4-9BFB-54F7-A55A1673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807" y="3875032"/>
              <a:ext cx="3336321" cy="2592287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C0A6FEC-BD11-1E9A-280E-03212F08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9127" y="3875032"/>
              <a:ext cx="3336320" cy="2592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2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54E8B-32B0-1283-9CC3-566BBA48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T4. Imputation données manquantes</a:t>
            </a:r>
          </a:p>
        </p:txBody>
      </p:sp>
      <p:sp>
        <p:nvSpPr>
          <p:cNvPr id="2064" name="Text Placeholder 2">
            <a:extLst>
              <a:ext uri="{FF2B5EF4-FFF2-40B4-BE49-F238E27FC236}">
                <a16:creationId xmlns:a16="http://schemas.microsoft.com/office/drawing/2014/main" id="{02CDDD36-2A1B-5E4A-B32E-45CF5D2F8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dirty="0"/>
              <a:t>Choix du nombre de composantes</a:t>
            </a:r>
          </a:p>
        </p:txBody>
      </p:sp>
      <p:sp>
        <p:nvSpPr>
          <p:cNvPr id="2059" name="Text Placeholder 3">
            <a:extLst>
              <a:ext uri="{FF2B5EF4-FFF2-40B4-BE49-F238E27FC236}">
                <a16:creationId xmlns:a16="http://schemas.microsoft.com/office/drawing/2014/main" id="{60F6906E-F563-2995-89C7-96ECA1F42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</a:t>
            </a:r>
            <a:r>
              <a:rPr lang="fr-FR" sz="2400" dirty="0" err="1"/>
              <a:t>scree</a:t>
            </a:r>
            <a:r>
              <a:rPr lang="fr-FR" sz="2400" dirty="0"/>
              <a:t> plot nous encourage à conserver les 3 ou 8 premiers composantes</a:t>
            </a:r>
          </a:p>
          <a:p>
            <a:pPr marL="285750" indent="-285750"/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Règle de Kaiser pour ACP normé, conserver axes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Helvetica Neue"/>
              </a:rPr>
              <a:t>ssi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λ &gt; 1: 7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Règle conserver axes </a:t>
            </a:r>
            <a:r>
              <a:rPr lang="fr-FR" sz="2400" dirty="0" err="1"/>
              <a:t>ssi</a:t>
            </a:r>
            <a:r>
              <a:rPr lang="fr-FR" sz="2400" dirty="0"/>
              <a:t> λ&lt;(100/𝑝) 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066" name="Text Placeholder 4">
            <a:extLst>
              <a:ext uri="{FF2B5EF4-FFF2-40B4-BE49-F238E27FC236}">
                <a16:creationId xmlns:a16="http://schemas.microsoft.com/office/drawing/2014/main" id="{768FDC80-F023-14E3-2F39-23EC78B82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AA150658-0C73-B855-A2BD-3676E1F7F0F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443" y="2413000"/>
            <a:ext cx="4743468" cy="37591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4366BE4A-076D-C2C8-25D6-C3C2048E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Règle conserver axes ssi: 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Main"/>
              </a:rPr>
              <a:t>λ&lt;(100/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Normal-italic"/>
              </a:rPr>
              <a:t>𝑝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TIXMathJax_Main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λ&lt;(100/p)</a:t>
            </a:r>
            <a:br>
              <a:rPr kumimoji="0" lang="fr-FR" altLang="fr-FR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54E8B-32B0-1283-9CC3-566BBA48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T4. Imputation données manquantes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1852ED-4DF2-0C14-0F90-6BA888DB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pPr algn="ctr"/>
            <a:r>
              <a:rPr lang="fr-FR" dirty="0"/>
              <a:t>Premier plan factoriel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84C3AEF-9624-EFAE-0BF5-7EC63ADEC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r>
              <a:rPr lang="fr-FR" dirty="0"/>
              <a:t>3 -ème plan factoriel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3B203F-159E-00C6-CD5A-25D9BC4605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05" y="2413000"/>
            <a:ext cx="3538343" cy="34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541AD2-0E7A-C500-27A5-F3769074F76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412999"/>
            <a:ext cx="3538343" cy="34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B7D28-AE85-AE45-4AC8-E3BA5698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1034" name="Text Placeholder 2">
            <a:extLst>
              <a:ext uri="{FF2B5EF4-FFF2-40B4-BE49-F238E27FC236}">
                <a16:creationId xmlns:a16="http://schemas.microsoft.com/office/drawing/2014/main" id="{3B51AC44-C9DF-0C74-DD7F-1EB0B653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460382B6-3864-05EF-AB9F-625510A72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Représentation des individus</a:t>
            </a:r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D1428543-F14D-5BA0-F824-79E7F49A9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Les éléments se situant en haut à droite du premier plan factoriel, sont des élément plutôt liquides gras énergétiques et sucrées (</a:t>
            </a:r>
            <a:r>
              <a:rPr lang="fr-FR" dirty="0" err="1"/>
              <a:t>NutriScore</a:t>
            </a:r>
            <a:r>
              <a:rPr lang="fr-FR" dirty="0"/>
              <a:t> élevé)</a:t>
            </a:r>
          </a:p>
          <a:p>
            <a:r>
              <a:rPr lang="fr-FR" dirty="0"/>
              <a:t>En haut à gauche, on retrouve les aliments liquides.</a:t>
            </a:r>
          </a:p>
          <a:p>
            <a:r>
              <a:rPr lang="fr-FR" dirty="0"/>
              <a:t>En bas, les aliments solides et avec un taux de protéines élevé(Aliments plus sain </a:t>
            </a:r>
            <a:r>
              <a:rPr lang="fr-FR" dirty="0" err="1"/>
              <a:t>NutriScore</a:t>
            </a:r>
            <a:r>
              <a:rPr lang="fr-FR" dirty="0"/>
              <a:t> bas).</a:t>
            </a:r>
          </a:p>
          <a:p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A8F051-F1E9-789F-B907-D212700F35F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76" y="2413000"/>
            <a:ext cx="3930285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1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D9804-DB2A-30A8-B322-01F4BF02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T3. Imputation données manquantes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582CCB-41F5-FA3D-80C4-928F4EA17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4471E2-C0C7-7164-CF7D-798E88903C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L’ACP ne nous permet pas de distinguer les différents types/catégories d’aliment.</a:t>
            </a:r>
          </a:p>
          <a:p>
            <a:r>
              <a:rPr lang="fr-FR" dirty="0"/>
              <a:t>Ni l’utilisation de Classifier</a:t>
            </a:r>
          </a:p>
          <a:p>
            <a:r>
              <a:rPr lang="fr-FR" dirty="0"/>
              <a:t>Actuellement nous ne pourrons que travailler avec les aliments labélisés</a:t>
            </a:r>
          </a:p>
          <a:p>
            <a:r>
              <a:rPr lang="fr-FR" dirty="0"/>
              <a:t>Nous supprimons les aliments sans valeur pour pnns_group_2.</a:t>
            </a: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82D92E-15AA-9B83-337C-CDC75E213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Résultat Classifieur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3B0613E0-D633-7471-A9B5-810E3299041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37396207"/>
              </p:ext>
            </p:extLst>
          </p:nvPr>
        </p:nvGraphicFramePr>
        <p:xfrm>
          <a:off x="6094413" y="2413000"/>
          <a:ext cx="4875532" cy="348695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00216">
                  <a:extLst>
                    <a:ext uri="{9D8B030D-6E8A-4147-A177-3AD203B41FA5}">
                      <a16:colId xmlns:a16="http://schemas.microsoft.com/office/drawing/2014/main" val="614474195"/>
                    </a:ext>
                  </a:extLst>
                </a:gridCol>
                <a:gridCol w="2316918">
                  <a:extLst>
                    <a:ext uri="{9D8B030D-6E8A-4147-A177-3AD203B41FA5}">
                      <a16:colId xmlns:a16="http://schemas.microsoft.com/office/drawing/2014/main" val="2409912474"/>
                    </a:ext>
                  </a:extLst>
                </a:gridCol>
                <a:gridCol w="1258398">
                  <a:extLst>
                    <a:ext uri="{9D8B030D-6E8A-4147-A177-3AD203B41FA5}">
                      <a16:colId xmlns:a16="http://schemas.microsoft.com/office/drawing/2014/main" val="1327365008"/>
                    </a:ext>
                  </a:extLst>
                </a:gridCol>
              </a:tblGrid>
              <a:tr h="605038">
                <a:tc>
                  <a:txBody>
                    <a:bodyPr/>
                    <a:lstStyle/>
                    <a:p>
                      <a:pPr algn="l" fontAlgn="b"/>
                      <a:endParaRPr lang="fr-FR" sz="1900" b="1" i="0" u="none" strike="noStrike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45" marT="32413" marB="243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900" b="1" u="none" strike="noStrike" cap="none" spc="30">
                          <a:solidFill>
                            <a:schemeClr val="tx1"/>
                          </a:solidFill>
                          <a:effectLst/>
                        </a:rPr>
                        <a:t>Paramètres</a:t>
                      </a:r>
                      <a:endParaRPr lang="fr-FR" sz="1900" b="1" i="0" u="none" strike="noStrike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45" marT="32413" marB="243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900" b="1" u="none" strike="noStrike" cap="none" spc="3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fr-FR" sz="1900" b="1" i="0" u="none" strike="noStrike" cap="none" spc="3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0745" marT="32413" marB="243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952541"/>
                  </a:ext>
                </a:extLst>
              </a:tr>
              <a:tr h="53340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LDA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lineaire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0,405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704618"/>
                  </a:ext>
                </a:extLst>
              </a:tr>
              <a:tr h="53340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PCA + KNN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k=7 n_components = 19</a:t>
                      </a:r>
                      <a:endParaRPr lang="pt-B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0,579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333262"/>
                  </a:ext>
                </a:extLst>
              </a:tr>
              <a:tr h="53340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LDA + KNN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k=7 n_components = 7</a:t>
                      </a:r>
                      <a:endParaRPr lang="pt-B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0,591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861460"/>
                  </a:ext>
                </a:extLst>
              </a:tr>
              <a:tr h="74830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Kernel PCA + KNN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k=7 n_components = 1000</a:t>
                      </a:r>
                      <a:endParaRPr lang="pt-B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0,573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27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12965"/>
                  </a:ext>
                </a:extLst>
              </a:tr>
              <a:tr h="53340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KNN seul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 = 7</a:t>
                      </a:r>
                      <a:endParaRPr lang="fr-FR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0,52</a:t>
                      </a:r>
                      <a:endParaRPr lang="fr-FR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27939" marT="32413" marB="2431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19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6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E2C42-7622-9EE4-5EBA-C2087C4A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fr-FR" dirty="0"/>
              <a:t>T4. Trie des aliments par catégorie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DB93F3-2824-1FB2-48D3-EDB37D8DB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fr-FR" dirty="0"/>
              <a:t>Lorsque le client scannera son aliment:</a:t>
            </a:r>
          </a:p>
          <a:p>
            <a:r>
              <a:rPr lang="fr-FR" dirty="0"/>
              <a:t>- Un comparatif de l’aliment avec l’aliment moyen de son groupe.</a:t>
            </a:r>
          </a:p>
          <a:p>
            <a:r>
              <a:rPr lang="fr-FR" dirty="0"/>
              <a:t>Une liste d’aliment au moins aussi sain que celui ci </a:t>
            </a:r>
          </a:p>
          <a:p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92F3C6C-C953-89A9-CB6D-BF58ED9C15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667317"/>
            <a:ext cx="4875530" cy="2437765"/>
          </a:xfrm>
          <a:noFill/>
        </p:spPr>
      </p:pic>
    </p:spTree>
    <p:extLst>
      <p:ext uri="{BB962C8B-B14F-4D97-AF65-F5344CB8AC3E}">
        <p14:creationId xmlns:p14="http://schemas.microsoft.com/office/powerpoint/2010/main" val="29452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82D3-3810-3EC2-4B26-2A03F50E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2906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27B683-2908-067C-B710-9F9C44C2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Contexte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979EDC-2CD7-DEDD-D442-210E121565C9}"/>
              </a:ext>
            </a:extLst>
          </p:cNvPr>
          <p:cNvSpPr txBox="1"/>
          <p:nvPr/>
        </p:nvSpPr>
        <p:spPr>
          <a:xfrm>
            <a:off x="405780" y="1876052"/>
            <a:ext cx="56886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dirty="0"/>
              <a:t>L'agence "Santé publique France" a lancé un appel à projets pour trouver des idées innovantes d’applications en lien avec l'alimentation. </a:t>
            </a:r>
          </a:p>
          <a:p>
            <a:endParaRPr lang="fr-FR" sz="1400" dirty="0"/>
          </a:p>
          <a:p>
            <a:r>
              <a:rPr lang="fr-FR" sz="1400" dirty="0"/>
              <a:t>Nutri-Score, c'est quoi ?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 logo apposé en face avant des emballages qui informe sur la qualité nutritionnelle des produits sous une forme simplifiée et complémentaire à la déclaration nutritionnelle obligatoire (fixée par la réglementation européenne)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Basé sur une échelle de 5 couleurs : du vert foncé au orange foncé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Associé à des lettres allant de A à E pour optimiser son accessibilité et sa compréhension par le consommateur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Très pratique, il permet d’opter plus facilement et en connaissance de cause pour des produits équilibrés.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89FFB1-3298-25EA-1198-6CF99ECC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197" y="626953"/>
            <a:ext cx="1699407" cy="29110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D9F196-29E0-3EFD-C7FD-D9B5D7745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"/>
          <a:stretch/>
        </p:blipFill>
        <p:spPr>
          <a:xfrm>
            <a:off x="6972900" y="2852936"/>
            <a:ext cx="1699408" cy="29110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62D791-C640-2CB7-617E-3B3B901D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44"/>
          <a:stretch/>
        </p:blipFill>
        <p:spPr>
          <a:xfrm>
            <a:off x="10418921" y="599164"/>
            <a:ext cx="1508139" cy="28806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8144F3-41AE-C0CD-0612-40C12E58D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2"/>
          <a:stretch/>
        </p:blipFill>
        <p:spPr>
          <a:xfrm>
            <a:off x="8267899" y="622026"/>
            <a:ext cx="1646838" cy="28577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3B5FD7F-8246-9DEF-C018-28A589C2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862"/>
          <a:stretch/>
        </p:blipFill>
        <p:spPr>
          <a:xfrm>
            <a:off x="9109821" y="2852936"/>
            <a:ext cx="1377080" cy="280440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19780EF-5F62-CFEA-BD35-CBF1BC064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986" y="5648177"/>
            <a:ext cx="2133898" cy="105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86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411B-5B5D-BF25-8A3A-22D1B75C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Idée d’application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DB7B8-E3C3-670F-A0E0-97481F545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fr-FR" sz="3600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Harrington" panose="04040505050A02020702" pitchFamily="82" charset="0"/>
              </a:rPr>
              <a:t>livebetterandlonger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Permet aux utilisateurs d’améliorer leur alimentation, en leur proposant une liste de produit similaire plus sain, c'est à dire possédant un meilleur 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utri-Score.</a:t>
            </a:r>
          </a:p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Comment: 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Scan du code barre du produit</a:t>
            </a:r>
            <a:endParaRPr lang="fr-FR" sz="200" dirty="0">
              <a:solidFill>
                <a:srgbClr val="000000"/>
              </a:solidFill>
              <a:latin typeface="Helvetica Neue"/>
            </a:endParaRPr>
          </a:p>
          <a:p>
            <a:pPr marL="514350" indent="-514350" algn="l">
              <a:buFont typeface="+mj-lt"/>
              <a:buAutoNum type="alphaL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utri-Score s’affiche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Une liste d’aliment au moins aussi sain que le produit scanné s’affiche.</a:t>
            </a:r>
          </a:p>
          <a:p>
            <a:pPr marL="514350" indent="-514350" algn="l">
              <a:buFont typeface="+mj-lt"/>
              <a:buAutoNum type="alphaL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Un graphique radar, permettant de comparer le produit avec le produit moyen de sa catégorie s’affiche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ED472059-C6A7-066C-8509-A2EA927C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4292" y="1394971"/>
            <a:ext cx="6094412" cy="4068058"/>
          </a:xfrm>
        </p:spPr>
      </p:pic>
    </p:spTree>
    <p:extLst>
      <p:ext uri="{BB962C8B-B14F-4D97-AF65-F5344CB8AC3E}">
        <p14:creationId xmlns:p14="http://schemas.microsoft.com/office/powerpoint/2010/main" val="6087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278390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5"/>
                </a:solidFill>
              </a:rPr>
              <a:t>T2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576941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rgbClr val="00B0F0"/>
                </a:solidFill>
              </a:rPr>
              <a:t>T3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875493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3"/>
                </a:solidFill>
              </a:rPr>
              <a:t>T4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979839" y="2661851"/>
            <a:ext cx="1160278" cy="11602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3199">
                <a:solidFill>
                  <a:schemeClr val="accent4"/>
                </a:solidFill>
              </a:rPr>
              <a:t>T1</a:t>
            </a:r>
          </a:p>
        </p:txBody>
      </p:sp>
      <p:sp>
        <p:nvSpPr>
          <p:cNvPr id="23" name="Forme libre : Forme 22" descr="chronologi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076" y="2020758"/>
            <a:ext cx="9249886" cy="2409562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sz="3999">
              <a:solidFill>
                <a:schemeClr val="accent2"/>
              </a:solidFill>
            </a:endParaRPr>
          </a:p>
        </p:txBody>
      </p:sp>
      <p:sp>
        <p:nvSpPr>
          <p:cNvPr id="2" name="Ovale 1" descr="points de terminaison de chronologie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19776" y="3149844"/>
            <a:ext cx="218035" cy="21803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2399"/>
          </a:p>
        </p:txBody>
      </p:sp>
      <p:sp>
        <p:nvSpPr>
          <p:cNvPr id="3" name="Ovale 2" descr="points de terminaison de chronologie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477799" y="3149844"/>
            <a:ext cx="218035" cy="218035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2399">
              <a:solidFill>
                <a:srgbClr val="20A472"/>
              </a:solidFill>
            </a:endParaRP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fr-FR" dirty="0"/>
              <a:t>Données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Description des données.</a:t>
            </a:r>
          </a:p>
          <a:p>
            <a:pPr rtl="0"/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30116" y="4817717"/>
            <a:ext cx="3012444" cy="393246"/>
          </a:xfrm>
        </p:spPr>
        <p:txBody>
          <a:bodyPr rtlCol="0"/>
          <a:lstStyle/>
          <a:p>
            <a:pPr rtl="0"/>
            <a:r>
              <a:rPr lang="fr-FR" dirty="0"/>
              <a:t>Analyses Exploratoires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 rtlCol="0">
            <a:noAutofit/>
          </a:bodyPr>
          <a:lstStyle/>
          <a:p>
            <a:pPr rtl="0"/>
            <a:r>
              <a:rPr lang="fr-FR" sz="1100" dirty="0"/>
              <a:t>Doublons / </a:t>
            </a:r>
            <a:r>
              <a:rPr lang="fr-FR" sz="1100" dirty="0" err="1"/>
              <a:t>Outliers</a:t>
            </a:r>
            <a:r>
              <a:rPr lang="fr-FR" sz="1100" dirty="0"/>
              <a:t> / Filtrage  des</a:t>
            </a:r>
          </a:p>
          <a:p>
            <a:pPr rtl="0"/>
            <a:r>
              <a:rPr lang="fr-FR" sz="1100" dirty="0"/>
              <a:t>Corrélation/Normalité/ variables</a:t>
            </a:r>
          </a:p>
          <a:p>
            <a:pPr marL="171450" indent="-171450" rtl="0">
              <a:lnSpc>
                <a:spcPts val="100"/>
              </a:lnSpc>
              <a:buFont typeface="Arial" panose="020B0604020202020204" pitchFamily="34" charset="0"/>
              <a:buChar char="•"/>
            </a:pPr>
            <a:endParaRPr lang="fr-FR" sz="1000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algn="ctr" rtl="0"/>
            <a:r>
              <a:rPr lang="fr-FR" dirty="0"/>
              <a:t>Imputation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2560" y="5210963"/>
            <a:ext cx="1813095" cy="706437"/>
          </a:xfrm>
        </p:spPr>
        <p:txBody>
          <a:bodyPr rtlCol="0"/>
          <a:lstStyle/>
          <a:p>
            <a:pPr rtl="0"/>
            <a:r>
              <a:rPr lang="fr-FR" dirty="0"/>
              <a:t>Quantitative et qualitative</a:t>
            </a:r>
          </a:p>
          <a:p>
            <a:pPr rtl="0"/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Trie aliment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Trie selon </a:t>
            </a:r>
            <a:r>
              <a:rPr lang="fr-FR" dirty="0" err="1"/>
              <a:t>nutriscore</a:t>
            </a:r>
            <a:r>
              <a:rPr lang="fr-FR" dirty="0"/>
              <a:t> par catégorie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III.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T1. Les données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Présentations des données</a:t>
            </a:r>
          </a:p>
        </p:txBody>
      </p:sp>
    </p:spTree>
    <p:extLst>
      <p:ext uri="{BB962C8B-B14F-4D97-AF65-F5344CB8AC3E}">
        <p14:creationId xmlns:p14="http://schemas.microsoft.com/office/powerpoint/2010/main" val="15614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T1 : Les Données</a:t>
            </a:r>
          </a:p>
        </p:txBody>
      </p:sp>
      <p:sp>
        <p:nvSpPr>
          <p:cNvPr id="6" name="Espace réservé du contenu 5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fr-FR" dirty="0"/>
              <a:t>320772 lignes</a:t>
            </a:r>
          </a:p>
          <a:p>
            <a:pPr lvl="1"/>
            <a:r>
              <a:rPr lang="fr-FR" dirty="0"/>
              <a:t>Dont 320749 code barres</a:t>
            </a:r>
          </a:p>
          <a:p>
            <a:r>
              <a:rPr lang="fr-FR" dirty="0"/>
              <a:t>162 colonnes</a:t>
            </a:r>
          </a:p>
          <a:p>
            <a:pPr lvl="1"/>
            <a:r>
              <a:rPr lang="fr-FR" dirty="0"/>
              <a:t>6 Catégories de variables</a:t>
            </a:r>
          </a:p>
          <a:p>
            <a:pPr lvl="1"/>
            <a:r>
              <a:rPr lang="fr-FR" dirty="0"/>
              <a:t>Dont 138 colonnes non redondantes</a:t>
            </a:r>
          </a:p>
          <a:p>
            <a:pPr lvl="1"/>
            <a:r>
              <a:rPr lang="fr-FR" dirty="0"/>
              <a:t>106 colonnes numériques</a:t>
            </a:r>
          </a:p>
        </p:txBody>
      </p:sp>
      <p:graphicFrame>
        <p:nvGraphicFramePr>
          <p:cNvPr id="10" name="Espace réservé du contenu 4" descr="Un cycle radial montre la relation entre 3 tâches et un groupe">
            <a:extLst>
              <a:ext uri="{FF2B5EF4-FFF2-40B4-BE49-F238E27FC236}">
                <a16:creationId xmlns:a16="http://schemas.microsoft.com/office/drawing/2014/main" id="{185DBA82-E353-9D40-6031-7B10714825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56973535"/>
              </p:ext>
            </p:extLst>
          </p:nvPr>
        </p:nvGraphicFramePr>
        <p:xfrm>
          <a:off x="6094412" y="1143000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4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 anchor="b">
            <a:normAutofit/>
          </a:bodyPr>
          <a:lstStyle/>
          <a:p>
            <a:r>
              <a:rPr lang="fr-FR" dirty="0"/>
              <a:t>T1. Les données -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673A53EC-4F19-D9F7-7134-E7285EB6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/>
          <a:lstStyle/>
          <a:p>
            <a:r>
              <a:rPr lang="en-US" dirty="0" err="1"/>
              <a:t>Echantillons</a:t>
            </a:r>
            <a:r>
              <a:rPr lang="en-US" dirty="0"/>
              <a:t> </a:t>
            </a:r>
            <a:r>
              <a:rPr lang="en-US" dirty="0" err="1"/>
              <a:t>représentatifs</a:t>
            </a:r>
            <a:endParaRPr lang="en-US" dirty="0"/>
          </a:p>
        </p:txBody>
      </p:sp>
      <p:sp>
        <p:nvSpPr>
          <p:cNvPr id="1047" name="Text Placeholder 4">
            <a:extLst>
              <a:ext uri="{FF2B5EF4-FFF2-40B4-BE49-F238E27FC236}">
                <a16:creationId xmlns:a16="http://schemas.microsoft.com/office/drawing/2014/main" id="{CFE1EFBF-CD3B-005C-14DD-173B30221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/>
          <a:lstStyle/>
          <a:p>
            <a:pPr algn="ctr"/>
            <a:r>
              <a:rPr lang="en-US" dirty="0"/>
              <a:t>%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endParaRPr lang="en-US" dirty="0"/>
          </a:p>
        </p:txBody>
      </p:sp>
      <p:graphicFrame>
        <p:nvGraphicFramePr>
          <p:cNvPr id="43" name="Tableau 43">
            <a:extLst>
              <a:ext uri="{FF2B5EF4-FFF2-40B4-BE49-F238E27FC236}">
                <a16:creationId xmlns:a16="http://schemas.microsoft.com/office/drawing/2014/main" id="{8B8FEBC9-541A-B1F4-4629-B9C044E9E0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7445279"/>
              </p:ext>
            </p:extLst>
          </p:nvPr>
        </p:nvGraphicFramePr>
        <p:xfrm>
          <a:off x="1141412" y="2340429"/>
          <a:ext cx="3302000" cy="367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08265963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31869357"/>
                    </a:ext>
                  </a:extLst>
                </a:gridCol>
              </a:tblGrid>
              <a:tr h="28268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Nombre de valeurs manquantes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5428425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397296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45554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308724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sodium_100g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365680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sugars_100g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2056598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saturated-fat_100g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368243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nutrition_grade_fr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88525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119863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1900792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pnns_groups_2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226258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025280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fruits-vegetables-nuts_100g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317713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25531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lactose_100g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320487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2349838"/>
                  </a:ext>
                </a:extLst>
              </a:tr>
              <a:tr h="2826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fructose_100g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320711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8912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4" name="Graphique 43">
                <a:extLst>
                  <a:ext uri="{FF2B5EF4-FFF2-40B4-BE49-F238E27FC236}">
                    <a16:creationId xmlns:a16="http://schemas.microsoft.com/office/drawing/2014/main" id="{AADDC8F1-AAF9-FC03-C3AD-6041979BDC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0631525"/>
                  </p:ext>
                </p:extLst>
              </p:nvPr>
            </p:nvGraphicFramePr>
            <p:xfrm>
              <a:off x="5424645" y="2132856"/>
              <a:ext cx="6215063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4" name="Graphique 43">
                <a:extLst>
                  <a:ext uri="{FF2B5EF4-FFF2-40B4-BE49-F238E27FC236}">
                    <a16:creationId xmlns:a16="http://schemas.microsoft.com/office/drawing/2014/main" id="{AADDC8F1-AAF9-FC03-C3AD-6041979BD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645" y="2132856"/>
                <a:ext cx="6215063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130456A0-C8E9-A65D-6DDE-E8F831D3E4F8}"/>
              </a:ext>
            </a:extLst>
          </p:cNvPr>
          <p:cNvSpPr txBox="1"/>
          <p:nvPr/>
        </p:nvSpPr>
        <p:spPr>
          <a:xfrm>
            <a:off x="5424644" y="5308656"/>
            <a:ext cx="6215063" cy="707886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99 variables possèdent plus de 76% de valeurs manquantes et 79 variables plus de 98% </a:t>
            </a:r>
            <a:r>
              <a:rPr lang="fr-FR" sz="2000" dirty="0" err="1"/>
              <a:t>NAs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20FD8-3961-5BE0-B55A-7708B18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fr-FR" b="0" kern="1200" cap="none" baseline="0" dirty="0">
                <a:latin typeface="+mj-lt"/>
                <a:ea typeface="+mj-ea"/>
                <a:cs typeface="+mj-cs"/>
              </a:rPr>
              <a:t>T2. Analyses Exploratoires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DEF30-9E50-3EE8-0FDC-58047FAF7C42}"/>
              </a:ext>
            </a:extLst>
          </p:cNvPr>
          <p:cNvSpPr txBox="1"/>
          <p:nvPr/>
        </p:nvSpPr>
        <p:spPr>
          <a:xfrm>
            <a:off x="1828324" y="4084264"/>
            <a:ext cx="9141619" cy="17210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70000" lnSpcReduction="20000"/>
          </a:bodyPr>
          <a:lstStyle/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Doublons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Corrélation des variables conservées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Variables redondantes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Normalités &amp; </a:t>
            </a:r>
            <a:r>
              <a:rPr lang="fr-FR" sz="2800" kern="12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Outliers</a:t>
            </a:r>
            <a:endParaRPr lang="fr-FR" sz="2800" kern="1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5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isine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462_TF02787942.potx" id="{C96F3070-F9C9-4454-81F6-0A9C225E641C}" vid="{2C164769-70AC-4990-B4D7-F24C5B776CEC}"/>
    </a:ext>
  </a:extLst>
</a:theme>
</file>

<file path=ppt/theme/theme2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Produits frais (grand écran)</Template>
  <TotalTime>0</TotalTime>
  <Words>2263</Words>
  <Application>Microsoft Office PowerPoint</Application>
  <PresentationFormat>Personnalisé</PresentationFormat>
  <Paragraphs>590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Cambria Math</vt:lpstr>
      <vt:lpstr>Constantia</vt:lpstr>
      <vt:lpstr>Courier New</vt:lpstr>
      <vt:lpstr>Harrington</vt:lpstr>
      <vt:lpstr>Helvetica Neue</vt:lpstr>
      <vt:lpstr>Inter</vt:lpstr>
      <vt:lpstr>STIXMathJax_Main</vt:lpstr>
      <vt:lpstr>STIXMathJax_Normal-italic</vt:lpstr>
      <vt:lpstr>Wingdings</vt:lpstr>
      <vt:lpstr>Cuisine 16x9</vt:lpstr>
      <vt:lpstr>P3: Concevez une application au service de la santé publique</vt:lpstr>
      <vt:lpstr>Sommaire</vt:lpstr>
      <vt:lpstr>I. Contexte</vt:lpstr>
      <vt:lpstr>II. Idée d’application</vt:lpstr>
      <vt:lpstr>III. Traitement des données</vt:lpstr>
      <vt:lpstr>T1. Les données</vt:lpstr>
      <vt:lpstr>T1 : Les Données</vt:lpstr>
      <vt:lpstr>T1. Les données - Missing Values</vt:lpstr>
      <vt:lpstr>T2. Analyses Exploratoires </vt:lpstr>
      <vt:lpstr>T2. Analyses Exploratoires </vt:lpstr>
      <vt:lpstr>T2. Analyses Exploratoires </vt:lpstr>
      <vt:lpstr>T2. Analyses Exploratoires </vt:lpstr>
      <vt:lpstr>T2. Analyses Exploratoires </vt:lpstr>
      <vt:lpstr>T2. Analyses Exploratoires </vt:lpstr>
      <vt:lpstr>T2. Analyses Exploratoires</vt:lpstr>
      <vt:lpstr>T2. Analyses Exploratoires </vt:lpstr>
      <vt:lpstr>T2. Analyses Exploratoires </vt:lpstr>
      <vt:lpstr>T3. Imputation données manquantes</vt:lpstr>
      <vt:lpstr>T3. Imputation données manquantes</vt:lpstr>
      <vt:lpstr>T3. Imputation données manquantes</vt:lpstr>
      <vt:lpstr>T3. Imputation données manquantes</vt:lpstr>
      <vt:lpstr>T4. Imputation données manquantes</vt:lpstr>
      <vt:lpstr>T4. Imputation données manquantes</vt:lpstr>
      <vt:lpstr>T3. Imputation données manquantes</vt:lpstr>
      <vt:lpstr>T3. Imputation données manquantes</vt:lpstr>
      <vt:lpstr>T4. Trie des aliments par catégorie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P3: Concevez une application au service de la santé publique</dc:title>
  <dc:creator>Office User</dc:creator>
  <cp:lastModifiedBy>Office User</cp:lastModifiedBy>
  <cp:revision>35</cp:revision>
  <dcterms:created xsi:type="dcterms:W3CDTF">2022-10-23T11:27:39Z</dcterms:created>
  <dcterms:modified xsi:type="dcterms:W3CDTF">2022-10-26T12:21:51Z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